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 id="2147483708" r:id="rId5"/>
  </p:sldMasterIdLst>
  <p:notesMasterIdLst>
    <p:notesMasterId r:id="rId54"/>
  </p:notesMasterIdLst>
  <p:sldIdLst>
    <p:sldId id="256" r:id="rId6"/>
    <p:sldId id="257" r:id="rId7"/>
    <p:sldId id="258" r:id="rId8"/>
    <p:sldId id="259" r:id="rId9"/>
    <p:sldId id="270" r:id="rId10"/>
    <p:sldId id="271" r:id="rId11"/>
    <p:sldId id="260" r:id="rId12"/>
    <p:sldId id="295" r:id="rId13"/>
    <p:sldId id="296" r:id="rId14"/>
    <p:sldId id="297" r:id="rId15"/>
    <p:sldId id="298" r:id="rId16"/>
    <p:sldId id="299" r:id="rId17"/>
    <p:sldId id="300" r:id="rId18"/>
    <p:sldId id="333" r:id="rId19"/>
    <p:sldId id="302" r:id="rId20"/>
    <p:sldId id="274" r:id="rId21"/>
    <p:sldId id="303" r:id="rId22"/>
    <p:sldId id="304" r:id="rId23"/>
    <p:sldId id="275" r:id="rId24"/>
    <p:sldId id="305" r:id="rId25"/>
    <p:sldId id="306" r:id="rId26"/>
    <p:sldId id="307" r:id="rId27"/>
    <p:sldId id="276" r:id="rId28"/>
    <p:sldId id="308" r:id="rId29"/>
    <p:sldId id="277" r:id="rId30"/>
    <p:sldId id="309" r:id="rId31"/>
    <p:sldId id="310" r:id="rId32"/>
    <p:sldId id="332"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34" r:id="rId46"/>
    <p:sldId id="324" r:id="rId47"/>
    <p:sldId id="325" r:id="rId48"/>
    <p:sldId id="326" r:id="rId49"/>
    <p:sldId id="327" r:id="rId50"/>
    <p:sldId id="328" r:id="rId51"/>
    <p:sldId id="329" r:id="rId52"/>
    <p:sldId id="330" r:id="rId5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09" autoAdjust="0"/>
  </p:normalViewPr>
  <p:slideViewPr>
    <p:cSldViewPr>
      <p:cViewPr>
        <p:scale>
          <a:sx n="91" d="100"/>
          <a:sy n="91" d="100"/>
        </p:scale>
        <p:origin x="-2214" y="-624"/>
      </p:cViewPr>
      <p:guideLst>
        <p:guide orient="horz" pos="2160"/>
        <p:guide pos="2880"/>
      </p:guideLst>
    </p:cSldViewPr>
  </p:slideViewPr>
  <p:outlineViewPr>
    <p:cViewPr>
      <p:scale>
        <a:sx n="33" d="100"/>
        <a:sy n="33" d="100"/>
      </p:scale>
      <p:origin x="0" y="2142"/>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A9F09D-6A09-4A77-BDC0-0BE1D0003899}" type="datetimeFigureOut">
              <a:rPr lang="es-ES" smtClean="0"/>
              <a:pPr/>
              <a:t>21/11/2015</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CFD3D4-DADC-4538-ABCE-C8F71B4F29B3}" type="slidenum">
              <a:rPr lang="es-ES" smtClean="0"/>
              <a:pPr/>
              <a:t>‹#›</a:t>
            </a:fld>
            <a:endParaRPr lang="es-ES"/>
          </a:p>
        </p:txBody>
      </p:sp>
    </p:spTree>
    <p:extLst>
      <p:ext uri="{BB962C8B-B14F-4D97-AF65-F5344CB8AC3E}">
        <p14:creationId xmlns:p14="http://schemas.microsoft.com/office/powerpoint/2010/main" xmlns="" val="401615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3972579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6835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3541619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77C9B8-07C1-463B-95AC-949B5C4BC6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769200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CF8784-FFEF-49A6-AE7F-E3B2E39338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08484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E98B07-4292-48B7-86E1-AA0ECC875F2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886654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66C32B-F776-4C81-87DA-D336EC40E9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549247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CCD42C9-CC20-48C7-854D-9FE27EBFCA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552926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3F45267-62C6-4644-8253-BA4178255F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80421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D1E2B1B-2380-4953-8348-0E3C21A534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812143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C57199C-C030-4512-9F3F-427AE0F5CC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0332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75961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9146A-DD75-43B6-AC4B-5BD315F689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4971958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AFCBCB-FDBD-48FD-A710-F742FA7CB2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0174921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4C3B6AC-85E3-4973-A0E1-9D2ED75F04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4086782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77C9B8-07C1-463B-95AC-949B5C4BC6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6006218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CF8784-FFEF-49A6-AE7F-E3B2E39338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7025628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E98B07-4292-48B7-86E1-AA0ECC875F2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2508983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66C32B-F776-4C81-87DA-D336EC40E9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130428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CCD42C9-CC20-48C7-854D-9FE27EBFCA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551098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3F45267-62C6-4644-8253-BA4178255F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289511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D1E2B1B-2380-4953-8348-0E3C21A534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845595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19649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C57199C-C030-4512-9F3F-427AE0F5CC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7830801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9146A-DD75-43B6-AC4B-5BD315F689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41176809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AFCBCB-FDBD-48FD-A710-F742FA7CB2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5984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4C3B6AC-85E3-4973-A0E1-9D2ED75F04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8683033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77C9B8-07C1-463B-95AC-949B5C4BC6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498480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CF8784-FFEF-49A6-AE7F-E3B2E39338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5972950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E98B07-4292-48B7-86E1-AA0ECC875F2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831565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66C32B-F776-4C81-87DA-D336EC40E9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3314557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CCD42C9-CC20-48C7-854D-9FE27EBFCA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27859528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3F45267-62C6-4644-8253-BA4178255F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83682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21919971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D1E2B1B-2380-4953-8348-0E3C21A534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1714230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C57199C-C030-4512-9F3F-427AE0F5CC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8403533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9146A-DD75-43B6-AC4B-5BD315F689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066232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AFCBCB-FDBD-48FD-A710-F742FA7CB2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43034304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4C3B6AC-85E3-4973-A0E1-9D2ED75F04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9625747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77C9B8-07C1-463B-95AC-949B5C4BC6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8833023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CF8784-FFEF-49A6-AE7F-E3B2E39338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8695056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E98B07-4292-48B7-86E1-AA0ECC875F2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9352533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66C32B-F776-4C81-87DA-D336EC40E9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6675984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CCD42C9-CC20-48C7-854D-9FE27EBFCA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74528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21097704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3F45267-62C6-4644-8253-BA4178255F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851012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D1E2B1B-2380-4953-8348-0E3C21A534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600300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C57199C-C030-4512-9F3F-427AE0F5CC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69473776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9146A-DD75-43B6-AC4B-5BD315F689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93948578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AFCBCB-FDBD-48FD-A710-F742FA7CB2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5544380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4C3B6AC-85E3-4973-A0E1-9D2ED75F04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245364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25199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101221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4074425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9539DC-90BF-4454-981D-8F88A1742B49}" type="datetimeFigureOut">
              <a:rPr lang="es-ES" smtClean="0"/>
              <a:pPr/>
              <a:t>21/11/2015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19922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539DC-90BF-4454-981D-8F88A1742B49}" type="datetimeFigureOut">
              <a:rPr lang="es-ES" smtClean="0"/>
              <a:pPr/>
              <a:t>21/11/2015</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1A059-EEC6-4EE8-B7C4-9D4A8C6991B9}" type="slidenum">
              <a:rPr lang="es-ES" smtClean="0"/>
              <a:pPr/>
              <a:t>‹#›</a:t>
            </a:fld>
            <a:endParaRPr lang="es-ES"/>
          </a:p>
        </p:txBody>
      </p:sp>
    </p:spTree>
    <p:extLst>
      <p:ext uri="{BB962C8B-B14F-4D97-AF65-F5344CB8AC3E}">
        <p14:creationId xmlns:p14="http://schemas.microsoft.com/office/powerpoint/2010/main" xmlns="" val="3143809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E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ES" smtClean="0"/>
              <a:t>Click to edit Master text styles</a:t>
            </a:r>
          </a:p>
          <a:p>
            <a:pPr lvl="1"/>
            <a:r>
              <a:rPr lang="en-US" altLang="es-ES" smtClean="0"/>
              <a:t>Second level</a:t>
            </a:r>
          </a:p>
          <a:p>
            <a:pPr lvl="2"/>
            <a:r>
              <a:rPr lang="en-US" altLang="es-ES" smtClean="0"/>
              <a:t>Third level</a:t>
            </a:r>
          </a:p>
          <a:p>
            <a:pPr lvl="3"/>
            <a:r>
              <a:rPr lang="en-US" altLang="es-ES" smtClean="0"/>
              <a:t>Fourth level</a:t>
            </a:r>
          </a:p>
          <a:p>
            <a:pPr lvl="4"/>
            <a:r>
              <a:rPr lang="en-US" altLang="es-E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5896D59-4BE8-42B6-A2C4-EF4D7B69E3CE}"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703394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fontAlgn="base">
        <a:spcBef>
          <a:spcPct val="0"/>
        </a:spcBef>
        <a:spcAft>
          <a:spcPct val="0"/>
        </a:spcAft>
        <a:defRPr sz="4400">
          <a:solidFill>
            <a:schemeClr val="tx2"/>
          </a:solidFill>
          <a:latin typeface="Times New Roman"/>
        </a:defRPr>
      </a:lvl6pPr>
      <a:lvl7pPr marL="914400" algn="ctr" rtl="0" fontAlgn="base">
        <a:spcBef>
          <a:spcPct val="0"/>
        </a:spcBef>
        <a:spcAft>
          <a:spcPct val="0"/>
        </a:spcAft>
        <a:defRPr sz="4400">
          <a:solidFill>
            <a:schemeClr val="tx2"/>
          </a:solidFill>
          <a:latin typeface="Times New Roman"/>
        </a:defRPr>
      </a:lvl7pPr>
      <a:lvl8pPr marL="1371600" algn="ctr" rtl="0" fontAlgn="base">
        <a:spcBef>
          <a:spcPct val="0"/>
        </a:spcBef>
        <a:spcAft>
          <a:spcPct val="0"/>
        </a:spcAft>
        <a:defRPr sz="4400">
          <a:solidFill>
            <a:schemeClr val="tx2"/>
          </a:solidFill>
          <a:latin typeface="Times New Roman"/>
        </a:defRPr>
      </a:lvl8pPr>
      <a:lvl9pPr marL="1828800" algn="ctr" rtl="0" fontAlgn="base">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E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ES" smtClean="0"/>
              <a:t>Click to edit Master text styles</a:t>
            </a:r>
          </a:p>
          <a:p>
            <a:pPr lvl="1"/>
            <a:r>
              <a:rPr lang="en-US" altLang="es-ES" smtClean="0"/>
              <a:t>Second level</a:t>
            </a:r>
          </a:p>
          <a:p>
            <a:pPr lvl="2"/>
            <a:r>
              <a:rPr lang="en-US" altLang="es-ES" smtClean="0"/>
              <a:t>Third level</a:t>
            </a:r>
          </a:p>
          <a:p>
            <a:pPr lvl="3"/>
            <a:r>
              <a:rPr lang="en-US" altLang="es-ES" smtClean="0"/>
              <a:t>Fourth level</a:t>
            </a:r>
          </a:p>
          <a:p>
            <a:pPr lvl="4"/>
            <a:r>
              <a:rPr lang="en-US" altLang="es-E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5896D59-4BE8-42B6-A2C4-EF4D7B69E3CE}"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17241108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fontAlgn="base">
        <a:spcBef>
          <a:spcPct val="0"/>
        </a:spcBef>
        <a:spcAft>
          <a:spcPct val="0"/>
        </a:spcAft>
        <a:defRPr sz="4400">
          <a:solidFill>
            <a:schemeClr val="tx2"/>
          </a:solidFill>
          <a:latin typeface="Times New Roman"/>
        </a:defRPr>
      </a:lvl6pPr>
      <a:lvl7pPr marL="914400" algn="ctr" rtl="0" fontAlgn="base">
        <a:spcBef>
          <a:spcPct val="0"/>
        </a:spcBef>
        <a:spcAft>
          <a:spcPct val="0"/>
        </a:spcAft>
        <a:defRPr sz="4400">
          <a:solidFill>
            <a:schemeClr val="tx2"/>
          </a:solidFill>
          <a:latin typeface="Times New Roman"/>
        </a:defRPr>
      </a:lvl7pPr>
      <a:lvl8pPr marL="1371600" algn="ctr" rtl="0" fontAlgn="base">
        <a:spcBef>
          <a:spcPct val="0"/>
        </a:spcBef>
        <a:spcAft>
          <a:spcPct val="0"/>
        </a:spcAft>
        <a:defRPr sz="4400">
          <a:solidFill>
            <a:schemeClr val="tx2"/>
          </a:solidFill>
          <a:latin typeface="Times New Roman"/>
        </a:defRPr>
      </a:lvl8pPr>
      <a:lvl9pPr marL="1828800" algn="ctr" rtl="0" fontAlgn="base">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E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ES" smtClean="0"/>
              <a:t>Click to edit Master text styles</a:t>
            </a:r>
          </a:p>
          <a:p>
            <a:pPr lvl="1"/>
            <a:r>
              <a:rPr lang="en-US" altLang="es-ES" smtClean="0"/>
              <a:t>Second level</a:t>
            </a:r>
          </a:p>
          <a:p>
            <a:pPr lvl="2"/>
            <a:r>
              <a:rPr lang="en-US" altLang="es-ES" smtClean="0"/>
              <a:t>Third level</a:t>
            </a:r>
          </a:p>
          <a:p>
            <a:pPr lvl="3"/>
            <a:r>
              <a:rPr lang="en-US" altLang="es-ES" smtClean="0"/>
              <a:t>Fourth level</a:t>
            </a:r>
          </a:p>
          <a:p>
            <a:pPr lvl="4"/>
            <a:r>
              <a:rPr lang="en-US" altLang="es-E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5896D59-4BE8-42B6-A2C4-EF4D7B69E3CE}"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21775085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fontAlgn="base">
        <a:spcBef>
          <a:spcPct val="0"/>
        </a:spcBef>
        <a:spcAft>
          <a:spcPct val="0"/>
        </a:spcAft>
        <a:defRPr sz="4400">
          <a:solidFill>
            <a:schemeClr val="tx2"/>
          </a:solidFill>
          <a:latin typeface="Times New Roman"/>
        </a:defRPr>
      </a:lvl6pPr>
      <a:lvl7pPr marL="914400" algn="ctr" rtl="0" fontAlgn="base">
        <a:spcBef>
          <a:spcPct val="0"/>
        </a:spcBef>
        <a:spcAft>
          <a:spcPct val="0"/>
        </a:spcAft>
        <a:defRPr sz="4400">
          <a:solidFill>
            <a:schemeClr val="tx2"/>
          </a:solidFill>
          <a:latin typeface="Times New Roman"/>
        </a:defRPr>
      </a:lvl7pPr>
      <a:lvl8pPr marL="1371600" algn="ctr" rtl="0" fontAlgn="base">
        <a:spcBef>
          <a:spcPct val="0"/>
        </a:spcBef>
        <a:spcAft>
          <a:spcPct val="0"/>
        </a:spcAft>
        <a:defRPr sz="4400">
          <a:solidFill>
            <a:schemeClr val="tx2"/>
          </a:solidFill>
          <a:latin typeface="Times New Roman"/>
        </a:defRPr>
      </a:lvl8pPr>
      <a:lvl9pPr marL="1828800" algn="ctr" rtl="0" fontAlgn="base">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E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ES" smtClean="0"/>
              <a:t>Click to edit Master text styles</a:t>
            </a:r>
          </a:p>
          <a:p>
            <a:pPr lvl="1"/>
            <a:r>
              <a:rPr lang="en-US" altLang="es-ES" smtClean="0"/>
              <a:t>Second level</a:t>
            </a:r>
          </a:p>
          <a:p>
            <a:pPr lvl="2"/>
            <a:r>
              <a:rPr lang="en-US" altLang="es-ES" smtClean="0"/>
              <a:t>Third level</a:t>
            </a:r>
          </a:p>
          <a:p>
            <a:pPr lvl="3"/>
            <a:r>
              <a:rPr lang="en-US" altLang="es-ES" smtClean="0"/>
              <a:t>Fourth level</a:t>
            </a:r>
          </a:p>
          <a:p>
            <a:pPr lvl="4"/>
            <a:r>
              <a:rPr lang="en-US" altLang="es-E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5896D59-4BE8-42B6-A2C4-EF4D7B69E3CE}"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9927762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fontAlgn="base">
        <a:spcBef>
          <a:spcPct val="0"/>
        </a:spcBef>
        <a:spcAft>
          <a:spcPct val="0"/>
        </a:spcAft>
        <a:defRPr sz="4400">
          <a:solidFill>
            <a:schemeClr val="tx2"/>
          </a:solidFill>
          <a:latin typeface="Times New Roman"/>
        </a:defRPr>
      </a:lvl6pPr>
      <a:lvl7pPr marL="914400" algn="ctr" rtl="0" fontAlgn="base">
        <a:spcBef>
          <a:spcPct val="0"/>
        </a:spcBef>
        <a:spcAft>
          <a:spcPct val="0"/>
        </a:spcAft>
        <a:defRPr sz="4400">
          <a:solidFill>
            <a:schemeClr val="tx2"/>
          </a:solidFill>
          <a:latin typeface="Times New Roman"/>
        </a:defRPr>
      </a:lvl7pPr>
      <a:lvl8pPr marL="1371600" algn="ctr" rtl="0" fontAlgn="base">
        <a:spcBef>
          <a:spcPct val="0"/>
        </a:spcBef>
        <a:spcAft>
          <a:spcPct val="0"/>
        </a:spcAft>
        <a:defRPr sz="4400">
          <a:solidFill>
            <a:schemeClr val="tx2"/>
          </a:solidFill>
          <a:latin typeface="Times New Roman"/>
        </a:defRPr>
      </a:lvl8pPr>
      <a:lvl9pPr marL="1828800" algn="ctr" rtl="0" fontAlgn="base">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1.xml"/></Relationships>
</file>

<file path=ppt/slides/_rels/slide4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normAutofit/>
          </a:bodyPr>
          <a:lstStyle/>
          <a:p>
            <a:r>
              <a:rPr lang="es-ES" sz="3600" dirty="0" smtClean="0">
                <a:latin typeface="Times New Roman" pitchFamily="18" charset="0"/>
                <a:cs typeface="Times New Roman" pitchFamily="18" charset="0"/>
              </a:rPr>
              <a:t>EL PLAN </a:t>
            </a:r>
            <a:r>
              <a:rPr lang="es-ES" sz="3600" dirty="0">
                <a:latin typeface="Times New Roman" pitchFamily="18" charset="0"/>
                <a:cs typeface="Times New Roman" pitchFamily="18" charset="0"/>
              </a:rPr>
              <a:t>DE SALVACIÓN DE DIOS</a:t>
            </a:r>
          </a:p>
        </p:txBody>
      </p:sp>
      <p:sp>
        <p:nvSpPr>
          <p:cNvPr id="3" name="Subtitle 2"/>
          <p:cNvSpPr>
            <a:spLocks noGrp="1"/>
          </p:cNvSpPr>
          <p:nvPr>
            <p:ph type="subTitle" idx="1"/>
          </p:nvPr>
        </p:nvSpPr>
        <p:spPr>
          <a:xfrm>
            <a:off x="609600" y="3886200"/>
            <a:ext cx="7924800" cy="762000"/>
          </a:xfrm>
        </p:spPr>
        <p:txBody>
          <a:bodyPr/>
          <a:lstStyle/>
          <a:p>
            <a:r>
              <a:rPr lang="es-ES" dirty="0">
                <a:solidFill>
                  <a:srgbClr val="0070C0"/>
                </a:solidFill>
                <a:latin typeface="Times New Roman" pitchFamily="18" charset="0"/>
                <a:cs typeface="Times New Roman" pitchFamily="18" charset="0"/>
              </a:rPr>
              <a:t>Sin ti, el plan de Dios es </a:t>
            </a:r>
            <a:r>
              <a:rPr lang="es-ES" dirty="0" smtClean="0">
                <a:solidFill>
                  <a:srgbClr val="0070C0"/>
                </a:solidFill>
                <a:latin typeface="Times New Roman" pitchFamily="18" charset="0"/>
                <a:cs typeface="Times New Roman" pitchFamily="18" charset="0"/>
              </a:rPr>
              <a:t>incompleto.</a:t>
            </a:r>
            <a:endParaRPr lang="en-US" altLang="es-ES" b="1" i="1" dirty="0" smtClean="0">
              <a:solidFill>
                <a:srgbClr val="0070C0"/>
              </a:solidFill>
              <a:latin typeface="Times New Roman" pitchFamily="18" charset="0"/>
              <a:cs typeface="Times New Roman" pitchFamily="18" charset="0"/>
            </a:endParaRPr>
          </a:p>
          <a:p>
            <a:endParaRPr lang="es-ES" dirty="0"/>
          </a:p>
        </p:txBody>
      </p:sp>
    </p:spTree>
    <p:extLst>
      <p:ext uri="{BB962C8B-B14F-4D97-AF65-F5344CB8AC3E}">
        <p14:creationId xmlns:p14="http://schemas.microsoft.com/office/powerpoint/2010/main" xmlns="" val="2343855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ChangeArrowheads="1"/>
          </p:cNvSpPr>
          <p:nvPr/>
        </p:nvSpPr>
        <p:spPr bwMode="auto">
          <a:xfrm>
            <a:off x="838200" y="304800"/>
            <a:ext cx="7391400" cy="6186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sz="2000" dirty="0"/>
              <a:t>Efesios </a:t>
            </a:r>
            <a:r>
              <a:rPr lang="es-ES" sz="2000" dirty="0" smtClean="0"/>
              <a:t>1:</a:t>
            </a:r>
            <a:r>
              <a:rPr lang="en-US" altLang="es-ES" sz="2000" dirty="0" smtClean="0"/>
              <a:t>7</a:t>
            </a:r>
            <a:br>
              <a:rPr lang="en-US" altLang="es-ES" sz="2000" dirty="0" smtClean="0"/>
            </a:br>
            <a:r>
              <a:rPr lang="es-ES" sz="1800" b="1" baseline="30000" dirty="0" smtClean="0"/>
              <a:t>7</a:t>
            </a:r>
            <a:r>
              <a:rPr lang="es-ES" sz="2000" b="1" baseline="30000" dirty="0"/>
              <a:t> </a:t>
            </a:r>
            <a:r>
              <a:rPr lang="es-ES" dirty="0">
                <a:solidFill>
                  <a:srgbClr val="FF0000"/>
                </a:solidFill>
              </a:rPr>
              <a:t>En él tenemos la redención por medio de su sangre, el perdón de los </a:t>
            </a:r>
            <a:r>
              <a:rPr lang="es-ES" dirty="0" smtClean="0">
                <a:solidFill>
                  <a:srgbClr val="FF0000"/>
                </a:solidFill>
              </a:rPr>
              <a:t>pecados</a:t>
            </a:r>
            <a:r>
              <a:rPr lang="es-ES" baseline="30000" dirty="0">
                <a:solidFill>
                  <a:srgbClr val="FF0000"/>
                </a:solidFill>
              </a:rPr>
              <a:t> </a:t>
            </a:r>
            <a:r>
              <a:rPr lang="es-ES" dirty="0" smtClean="0">
                <a:solidFill>
                  <a:srgbClr val="FF0000"/>
                </a:solidFill>
              </a:rPr>
              <a:t>según </a:t>
            </a:r>
            <a:r>
              <a:rPr lang="es-ES" dirty="0">
                <a:solidFill>
                  <a:srgbClr val="FF0000"/>
                </a:solidFill>
              </a:rPr>
              <a:t>las riquezas de su gracia</a:t>
            </a:r>
            <a:r>
              <a:rPr lang="es-ES" sz="2000" dirty="0" smtClean="0"/>
              <a:t>, </a:t>
            </a:r>
            <a:r>
              <a:rPr lang="es-ES" sz="1800" b="1" baseline="30000" dirty="0" smtClean="0"/>
              <a:t>8</a:t>
            </a:r>
            <a:r>
              <a:rPr lang="es-ES" sz="1800" b="1" baseline="30000" dirty="0"/>
              <a:t> </a:t>
            </a:r>
            <a:r>
              <a:rPr lang="es-ES" sz="1800" dirty="0"/>
              <a:t>la cual desbordó sobre nosotros en toda sabiduría y </a:t>
            </a:r>
            <a:r>
              <a:rPr lang="es-ES" sz="1800" dirty="0" smtClean="0"/>
              <a:t>entendimiento.</a:t>
            </a:r>
            <a:endParaRPr lang="en-US" altLang="es-ES" sz="1800" dirty="0"/>
          </a:p>
          <a:p>
            <a:pPr eaLnBrk="1" hangingPunct="1">
              <a:spcBef>
                <a:spcPct val="50000"/>
              </a:spcBef>
            </a:pPr>
            <a:endParaRPr lang="en-US" altLang="es-ES" sz="1000" dirty="0"/>
          </a:p>
          <a:p>
            <a:pPr eaLnBrk="1" hangingPunct="1">
              <a:spcBef>
                <a:spcPct val="50000"/>
              </a:spcBef>
            </a:pPr>
            <a:endParaRPr lang="en-US" altLang="es-ES" sz="1000" dirty="0"/>
          </a:p>
          <a:p>
            <a:pPr eaLnBrk="1" hangingPunct="1">
              <a:spcBef>
                <a:spcPct val="50000"/>
              </a:spcBef>
            </a:pPr>
            <a:endParaRPr lang="en-US" altLang="es-ES" sz="1000" dirty="0"/>
          </a:p>
          <a:p>
            <a:pPr eaLnBrk="1" hangingPunct="1">
              <a:spcBef>
                <a:spcPct val="50000"/>
              </a:spcBef>
            </a:pPr>
            <a:endParaRPr lang="en-US" altLang="es-ES" sz="1000" dirty="0"/>
          </a:p>
          <a:p>
            <a:pPr eaLnBrk="1" hangingPunct="1">
              <a:spcBef>
                <a:spcPct val="50000"/>
              </a:spcBef>
            </a:pPr>
            <a:endParaRPr lang="en-US" altLang="es-ES" sz="1000" dirty="0"/>
          </a:p>
          <a:p>
            <a:pPr eaLnBrk="1" hangingPunct="1">
              <a:spcBef>
                <a:spcPct val="50000"/>
              </a:spcBef>
            </a:pPr>
            <a:endParaRPr lang="en-US" altLang="es-ES" sz="1000" dirty="0"/>
          </a:p>
          <a:p>
            <a:pPr eaLnBrk="1" hangingPunct="1">
              <a:spcBef>
                <a:spcPct val="50000"/>
              </a:spcBef>
            </a:pPr>
            <a:endParaRPr lang="en-US" altLang="es-ES" sz="1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s-ES" sz="2000" dirty="0" smtClean="0"/>
          </a:p>
          <a:p>
            <a:pPr eaLnBrk="1" hangingPunct="1">
              <a:spcBef>
                <a:spcPct val="50000"/>
              </a:spcBef>
            </a:pPr>
            <a:r>
              <a:rPr lang="es-ES" sz="2200" dirty="0" smtClean="0"/>
              <a:t>Todos </a:t>
            </a:r>
            <a:r>
              <a:rPr lang="es-ES" sz="2200" dirty="0"/>
              <a:t>los hombres están bajo la gracia de </a:t>
            </a:r>
            <a:r>
              <a:rPr lang="es-ES" sz="2200" dirty="0" smtClean="0"/>
              <a:t>Dios. En </a:t>
            </a:r>
            <a:r>
              <a:rPr lang="es-ES" sz="2200" dirty="0"/>
              <a:t>Cristo </a:t>
            </a:r>
            <a:r>
              <a:rPr lang="es-ES" sz="2200" dirty="0" smtClean="0"/>
              <a:t>(su </a:t>
            </a:r>
            <a:r>
              <a:rPr lang="es-ES" sz="2200" dirty="0"/>
              <a:t>cuerpo) tenemos el perdón de los pecados, </a:t>
            </a:r>
            <a:r>
              <a:rPr lang="es-ES" sz="2200" dirty="0" smtClean="0"/>
              <a:t>por </a:t>
            </a:r>
            <a:r>
              <a:rPr lang="es-ES" sz="2200" dirty="0"/>
              <a:t>la gracia de Dios.</a:t>
            </a:r>
            <a:endParaRPr lang="en-US" altLang="es-ES" sz="2200" dirty="0"/>
          </a:p>
        </p:txBody>
      </p:sp>
      <p:pic>
        <p:nvPicPr>
          <p:cNvPr id="5122" name="Picture 2"/>
          <p:cNvPicPr>
            <a:picLocks noChangeAspect="1" noChangeArrowheads="1"/>
          </p:cNvPicPr>
          <p:nvPr/>
        </p:nvPicPr>
        <p:blipFill>
          <a:blip r:embed="rId2" cstate="print"/>
          <a:srcRect/>
          <a:stretch>
            <a:fillRect/>
          </a:stretch>
        </p:blipFill>
        <p:spPr bwMode="auto">
          <a:xfrm>
            <a:off x="1135576" y="1828800"/>
            <a:ext cx="7017824" cy="3810000"/>
          </a:xfrm>
          <a:prstGeom prst="rect">
            <a:avLst/>
          </a:prstGeom>
          <a:noFill/>
          <a:ln w="9525">
            <a:noFill/>
            <a:miter lim="800000"/>
            <a:headEnd/>
            <a:tailEnd/>
          </a:ln>
        </p:spPr>
      </p:pic>
    </p:spTree>
    <p:extLst>
      <p:ext uri="{BB962C8B-B14F-4D97-AF65-F5344CB8AC3E}">
        <p14:creationId xmlns:p14="http://schemas.microsoft.com/office/powerpoint/2010/main" xmlns="" val="3290085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219200" y="1676400"/>
            <a:ext cx="6934200" cy="3764599"/>
          </a:xfrm>
          <a:prstGeom prst="rect">
            <a:avLst/>
          </a:prstGeom>
          <a:noFill/>
          <a:ln w="9525">
            <a:noFill/>
            <a:miter lim="800000"/>
            <a:headEnd/>
            <a:tailEnd/>
          </a:ln>
        </p:spPr>
      </p:pic>
      <p:sp>
        <p:nvSpPr>
          <p:cNvPr id="12291" name="Rectangle 2"/>
          <p:cNvSpPr>
            <a:spLocks noChangeArrowheads="1"/>
          </p:cNvSpPr>
          <p:nvPr/>
        </p:nvSpPr>
        <p:spPr bwMode="auto">
          <a:xfrm>
            <a:off x="609600" y="381000"/>
            <a:ext cx="8077200" cy="64017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sz="2000" dirty="0"/>
              <a:t>Efesios </a:t>
            </a:r>
            <a:r>
              <a:rPr lang="es-ES" sz="2000" dirty="0" smtClean="0"/>
              <a:t>2:8</a:t>
            </a:r>
            <a:endParaRPr lang="en-US" altLang="es-ES" sz="2000" dirty="0" smtClean="0"/>
          </a:p>
          <a:p>
            <a:pPr eaLnBrk="1" hangingPunct="1">
              <a:spcBef>
                <a:spcPct val="50000"/>
              </a:spcBef>
            </a:pPr>
            <a:r>
              <a:rPr lang="es-ES" sz="1800" baseline="30000" dirty="0" smtClean="0"/>
              <a:t>8</a:t>
            </a:r>
            <a:r>
              <a:rPr lang="es-ES" sz="2300" baseline="30000" dirty="0"/>
              <a:t> </a:t>
            </a:r>
            <a:r>
              <a:rPr lang="es-ES" sz="2300" dirty="0">
                <a:solidFill>
                  <a:srgbClr val="FF0000"/>
                </a:solidFill>
              </a:rPr>
              <a:t>Ciertamente la gracia de Dios los ha salvado por medio de la fe</a:t>
            </a:r>
            <a:r>
              <a:rPr lang="es-ES" sz="2200" dirty="0">
                <a:solidFill>
                  <a:srgbClr val="FF0000"/>
                </a:solidFill>
              </a:rPr>
              <a:t>.</a:t>
            </a:r>
            <a:r>
              <a:rPr lang="es-ES" sz="2200" dirty="0"/>
              <a:t> </a:t>
            </a:r>
            <a:r>
              <a:rPr lang="es-ES" sz="1800" dirty="0"/>
              <a:t>Ésta no nació de ustedes, sino que es un don de Dios; </a:t>
            </a:r>
            <a:r>
              <a:rPr lang="es-ES" sz="1800" b="1" baseline="30000" dirty="0"/>
              <a:t>9 </a:t>
            </a:r>
            <a:r>
              <a:rPr lang="es-ES" sz="1800" dirty="0"/>
              <a:t>ni es resultado de las obras, para que nadie se vanaglorie.</a:t>
            </a:r>
          </a:p>
          <a:p>
            <a:pPr eaLnBrk="1" hangingPunct="1">
              <a:spcBef>
                <a:spcPct val="50000"/>
              </a:spcBef>
            </a:pPr>
            <a:endParaRPr lang="en-US" altLang="es-ES" sz="16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r>
              <a:rPr lang="es-ES" sz="2000" dirty="0"/>
              <a:t>LA GRACIA es un regalo gratis de Dios. </a:t>
            </a:r>
            <a:r>
              <a:rPr lang="es-ES" sz="2000" dirty="0" smtClean="0"/>
              <a:t>Ninguna ventaja viene de ningún regalo a menos que sea </a:t>
            </a:r>
            <a:r>
              <a:rPr lang="es-ES" sz="2000" dirty="0" smtClean="0">
                <a:solidFill>
                  <a:srgbClr val="0070C0"/>
                </a:solidFill>
              </a:rPr>
              <a:t>aceptado</a:t>
            </a:r>
            <a:r>
              <a:rPr lang="es-ES" sz="2000" dirty="0">
                <a:solidFill>
                  <a:srgbClr val="0070C0"/>
                </a:solidFill>
              </a:rPr>
              <a:t>, abierto y usado</a:t>
            </a:r>
            <a:r>
              <a:rPr lang="es-ES" sz="2000" dirty="0"/>
              <a:t>. </a:t>
            </a:r>
            <a:r>
              <a:rPr lang="es-ES" sz="2000" dirty="0">
                <a:solidFill>
                  <a:srgbClr val="FF0000"/>
                </a:solidFill>
              </a:rPr>
              <a:t>No somos salvados por la </a:t>
            </a:r>
            <a:r>
              <a:rPr lang="es-ES" sz="2000" dirty="0" smtClean="0">
                <a:solidFill>
                  <a:srgbClr val="FF0000"/>
                </a:solidFill>
              </a:rPr>
              <a:t>GRACIA SOLA</a:t>
            </a:r>
            <a:r>
              <a:rPr lang="es-ES" sz="2000" dirty="0" smtClean="0"/>
              <a:t>, pero</a:t>
            </a:r>
            <a:r>
              <a:rPr lang="en-US" sz="2000" dirty="0" smtClean="0"/>
              <a:t> </a:t>
            </a:r>
            <a:r>
              <a:rPr lang="es-ES" sz="2000" dirty="0" smtClean="0"/>
              <a:t>a </a:t>
            </a:r>
            <a:r>
              <a:rPr lang="es-ES" sz="2000" dirty="0"/>
              <a:t>través de la fe. </a:t>
            </a:r>
            <a:r>
              <a:rPr lang="es-ES" sz="1800" dirty="0" smtClean="0"/>
              <a:t>(</a:t>
            </a:r>
            <a:r>
              <a:rPr lang="en-US" sz="1800" dirty="0" err="1" smtClean="0"/>
              <a:t>Romanos</a:t>
            </a:r>
            <a:r>
              <a:rPr lang="es-ES" sz="1800" dirty="0" smtClean="0"/>
              <a:t> </a:t>
            </a:r>
            <a:r>
              <a:rPr lang="es-ES" sz="1800" dirty="0"/>
              <a:t>5:15; 3:24)</a:t>
            </a:r>
            <a:endParaRPr lang="en-US" altLang="es-ES" sz="1800" dirty="0"/>
          </a:p>
        </p:txBody>
      </p:sp>
    </p:spTree>
    <p:extLst>
      <p:ext uri="{BB962C8B-B14F-4D97-AF65-F5344CB8AC3E}">
        <p14:creationId xmlns:p14="http://schemas.microsoft.com/office/powerpoint/2010/main" xmlns="" val="18945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43000" y="1676400"/>
            <a:ext cx="7086600" cy="3816516"/>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1143000" y="1676400"/>
            <a:ext cx="7051830" cy="3810000"/>
          </a:xfrm>
          <a:prstGeom prst="rect">
            <a:avLst/>
          </a:prstGeom>
          <a:noFill/>
          <a:ln w="9525">
            <a:noFill/>
            <a:miter lim="800000"/>
            <a:headEnd/>
            <a:tailEnd/>
          </a:ln>
        </p:spPr>
      </p:pic>
      <p:sp>
        <p:nvSpPr>
          <p:cNvPr id="13315" name="Rectangle 2"/>
          <p:cNvSpPr>
            <a:spLocks noChangeArrowheads="1"/>
          </p:cNvSpPr>
          <p:nvPr/>
        </p:nvSpPr>
        <p:spPr bwMode="auto">
          <a:xfrm>
            <a:off x="1066800" y="457200"/>
            <a:ext cx="7162800" cy="59708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sz="2000" dirty="0"/>
              <a:t>Hebreos </a:t>
            </a:r>
            <a:r>
              <a:rPr lang="es-ES" sz="2000" dirty="0" smtClean="0"/>
              <a:t>11:6</a:t>
            </a:r>
            <a:r>
              <a:rPr lang="en-US" sz="2000" dirty="0" smtClean="0"/>
              <a:t/>
            </a:r>
            <a:br>
              <a:rPr lang="en-US" sz="2000" dirty="0" smtClean="0"/>
            </a:br>
            <a:r>
              <a:rPr lang="es-ES" sz="2200" dirty="0" smtClean="0">
                <a:solidFill>
                  <a:srgbClr val="FF0000"/>
                </a:solidFill>
              </a:rPr>
              <a:t>Sin </a:t>
            </a:r>
            <a:r>
              <a:rPr lang="es-ES" sz="2200" dirty="0">
                <a:solidFill>
                  <a:srgbClr val="FF0000"/>
                </a:solidFill>
              </a:rPr>
              <a:t>fe es imposible agradar a Dios, porque es necesario que el que se acerca a Dios crea que él existe</a:t>
            </a:r>
            <a:r>
              <a:rPr lang="es-ES" sz="2200" dirty="0"/>
              <a:t>, </a:t>
            </a:r>
            <a:r>
              <a:rPr lang="es-ES" sz="1800" dirty="0"/>
              <a:t>y que sabe recompensar a quienes lo buscan.</a:t>
            </a:r>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r>
              <a:rPr lang="es-ES" sz="2000" dirty="0" smtClean="0"/>
              <a:t>FE </a:t>
            </a:r>
            <a:r>
              <a:rPr lang="es-ES" sz="2000" dirty="0"/>
              <a:t>es necesaria para agradar a Dios. </a:t>
            </a:r>
            <a:endParaRPr lang="es-ES" sz="2000" dirty="0" smtClean="0"/>
          </a:p>
          <a:p>
            <a:pPr eaLnBrk="1" hangingPunct="1">
              <a:spcBef>
                <a:spcPct val="50000"/>
              </a:spcBef>
            </a:pPr>
            <a:r>
              <a:rPr lang="es-ES" sz="2000" dirty="0" smtClean="0"/>
              <a:t>FE </a:t>
            </a:r>
            <a:r>
              <a:rPr lang="es-ES" sz="2000" dirty="0"/>
              <a:t>y creer son esencialmente la misma cosa.</a:t>
            </a:r>
            <a:endParaRPr lang="en-US" altLang="es-ES" sz="2000" dirty="0"/>
          </a:p>
        </p:txBody>
      </p:sp>
    </p:spTree>
    <p:extLst>
      <p:ext uri="{BB962C8B-B14F-4D97-AF65-F5344CB8AC3E}">
        <p14:creationId xmlns:p14="http://schemas.microsoft.com/office/powerpoint/2010/main" xmlns="" val="1695375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1143000" y="1676400"/>
            <a:ext cx="7085834" cy="3810000"/>
          </a:xfrm>
          <a:prstGeom prst="rect">
            <a:avLst/>
          </a:prstGeom>
          <a:noFill/>
          <a:ln w="9525">
            <a:noFill/>
            <a:miter lim="800000"/>
            <a:headEnd/>
            <a:tailEnd/>
          </a:ln>
        </p:spPr>
      </p:pic>
      <p:sp>
        <p:nvSpPr>
          <p:cNvPr id="14339" name="Rectangle 2"/>
          <p:cNvSpPr>
            <a:spLocks noChangeArrowheads="1"/>
          </p:cNvSpPr>
          <p:nvPr/>
        </p:nvSpPr>
        <p:spPr bwMode="auto">
          <a:xfrm>
            <a:off x="762000" y="304800"/>
            <a:ext cx="7772400" cy="6155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n-US" altLang="es-ES" sz="2000" dirty="0" smtClean="0"/>
              <a:t>Juan 3:16</a:t>
            </a:r>
          </a:p>
          <a:p>
            <a:pPr eaLnBrk="1" hangingPunct="1">
              <a:spcBef>
                <a:spcPct val="50000"/>
              </a:spcBef>
            </a:pPr>
            <a:r>
              <a:rPr lang="es-ES" sz="1800" dirty="0" smtClean="0"/>
              <a:t>Porque </a:t>
            </a:r>
            <a:r>
              <a:rPr lang="es-ES" sz="1800" dirty="0"/>
              <a:t>de tal manera amó Dios al mundo, que ha dado a su Hijo unigénito, </a:t>
            </a:r>
            <a:r>
              <a:rPr lang="es-ES" dirty="0">
                <a:solidFill>
                  <a:srgbClr val="FF0000"/>
                </a:solidFill>
              </a:rPr>
              <a:t>para que todo aquel que en él cree no se pierda, sino que tenga vida eterna</a:t>
            </a:r>
            <a:r>
              <a:rPr lang="es-ES" dirty="0" smtClean="0">
                <a:solidFill>
                  <a:srgbClr val="FF0000"/>
                </a:solidFill>
              </a:rPr>
              <a:t>.</a:t>
            </a:r>
            <a:endParaRPr lang="en-US" altLang="es-ES" sz="1600" dirty="0">
              <a:solidFill>
                <a:srgbClr val="FF0000"/>
              </a:solidFill>
            </a:endParaRPr>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r>
              <a:rPr lang="es-ES" sz="2000" dirty="0"/>
              <a:t>Podemos tener "vida eterna" si creemos en Jesús. ¿Es la fe </a:t>
            </a:r>
            <a:r>
              <a:rPr lang="en-US" sz="2000" dirty="0" smtClean="0"/>
              <a:t>la </a:t>
            </a:r>
            <a:r>
              <a:rPr lang="es-ES" sz="2000" dirty="0" smtClean="0"/>
              <a:t>que </a:t>
            </a:r>
            <a:r>
              <a:rPr lang="es-ES" sz="2000" dirty="0"/>
              <a:t>nos pone en la línea de </a:t>
            </a:r>
            <a:r>
              <a:rPr lang="en-US" sz="2000" dirty="0" smtClean="0"/>
              <a:t>la </a:t>
            </a:r>
            <a:r>
              <a:rPr lang="es-ES" sz="2000" dirty="0" smtClean="0"/>
              <a:t>salvación</a:t>
            </a:r>
            <a:r>
              <a:rPr lang="es-ES" sz="2000" dirty="0"/>
              <a:t>? </a:t>
            </a:r>
            <a:r>
              <a:rPr lang="es-ES" sz="2000" dirty="0" smtClean="0"/>
              <a:t>La respuesta esta en la Biblia.</a:t>
            </a:r>
            <a:endParaRPr lang="en-US" altLang="es-ES" sz="2000" dirty="0"/>
          </a:p>
        </p:txBody>
      </p:sp>
    </p:spTree>
    <p:extLst>
      <p:ext uri="{BB962C8B-B14F-4D97-AF65-F5344CB8AC3E}">
        <p14:creationId xmlns:p14="http://schemas.microsoft.com/office/powerpoint/2010/main" xmlns="" val="1842044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295400"/>
            <a:ext cx="6629400" cy="4647426"/>
          </a:xfrm>
          <a:prstGeom prst="rect">
            <a:avLst/>
          </a:prstGeom>
          <a:noFill/>
        </p:spPr>
        <p:txBody>
          <a:bodyPr wrap="square" rtlCol="0">
            <a:spAutoFit/>
          </a:bodyPr>
          <a:lstStyle/>
          <a:p>
            <a:r>
              <a:rPr lang="es-ES" sz="2000" dirty="0" smtClean="0">
                <a:latin typeface="Times New Roman" pitchFamily="18" charset="0"/>
                <a:cs typeface="Times New Roman" pitchFamily="18" charset="0"/>
              </a:rPr>
              <a:t>Santiago 2:14</a:t>
            </a:r>
          </a:p>
          <a:p>
            <a:pPr algn="just"/>
            <a:endParaRPr lang="es-ES" b="1" baseline="30000" dirty="0" smtClean="0"/>
          </a:p>
          <a:p>
            <a:pPr algn="just"/>
            <a:r>
              <a:rPr lang="es-ES" b="1" baseline="30000" dirty="0" smtClean="0"/>
              <a:t>14 </a:t>
            </a:r>
            <a:r>
              <a:rPr lang="es-ES" dirty="0" smtClean="0">
                <a:latin typeface="Times New Roman" pitchFamily="18" charset="0"/>
                <a:cs typeface="Times New Roman" pitchFamily="18" charset="0"/>
              </a:rPr>
              <a:t>Hermanos míos, ¿de qué sirve decir que se tiene fe, si no se tienen obras? </a:t>
            </a:r>
            <a:r>
              <a:rPr lang="es-ES" sz="2400" dirty="0" smtClean="0">
                <a:solidFill>
                  <a:srgbClr val="FF0000"/>
                </a:solidFill>
                <a:latin typeface="Times New Roman" pitchFamily="18" charset="0"/>
                <a:cs typeface="Times New Roman" pitchFamily="18" charset="0"/>
              </a:rPr>
              <a:t>¿Acaso esa fe puede salvar?</a:t>
            </a:r>
          </a:p>
          <a:p>
            <a:pPr algn="just"/>
            <a:r>
              <a:rPr lang="es-ES" b="1" baseline="30000" dirty="0" smtClean="0"/>
              <a:t>15 </a:t>
            </a:r>
            <a:r>
              <a:rPr lang="es-ES" dirty="0" smtClean="0">
                <a:latin typeface="Times New Roman" pitchFamily="18" charset="0"/>
                <a:cs typeface="Times New Roman" pitchFamily="18" charset="0"/>
              </a:rPr>
              <a:t>Si un hermano o una hermana están desnudos, y no tienen el alimento necesario para cada día,</a:t>
            </a:r>
            <a:endParaRPr lang="es-ES" b="1" baseline="30000" dirty="0" smtClean="0"/>
          </a:p>
          <a:p>
            <a:pPr algn="just"/>
            <a:r>
              <a:rPr lang="es-ES" b="1" baseline="30000" dirty="0" smtClean="0"/>
              <a:t>16 </a:t>
            </a:r>
            <a:r>
              <a:rPr lang="es-ES" dirty="0" smtClean="0">
                <a:latin typeface="Times New Roman" pitchFamily="18" charset="0"/>
                <a:cs typeface="Times New Roman" pitchFamily="18" charset="0"/>
              </a:rPr>
              <a:t>y alguno de ustedes les dice: Vayan tranquilos; abríguense y coman hasta quedar satisfechos, pero no les da lo necesario para el cuerpo, ¿de qué sirve eso?</a:t>
            </a:r>
          </a:p>
          <a:p>
            <a:pPr algn="just"/>
            <a:r>
              <a:rPr lang="es-ES" b="1" baseline="30000" dirty="0" smtClean="0"/>
              <a:t>17</a:t>
            </a:r>
            <a:r>
              <a:rPr lang="es-ES" dirty="0" smtClean="0">
                <a:latin typeface="Times New Roman" pitchFamily="18" charset="0"/>
                <a:cs typeface="Times New Roman" pitchFamily="18" charset="0"/>
              </a:rPr>
              <a:t> Lo mismo sucede con </a:t>
            </a:r>
            <a:r>
              <a:rPr lang="es-ES" sz="2400" dirty="0" smtClean="0">
                <a:solidFill>
                  <a:srgbClr val="FF0000"/>
                </a:solidFill>
                <a:latin typeface="Times New Roman" pitchFamily="18" charset="0"/>
                <a:cs typeface="Times New Roman" pitchFamily="18" charset="0"/>
              </a:rPr>
              <a:t>la fe</a:t>
            </a:r>
            <a:r>
              <a:rPr lang="es-ES" sz="2400"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si no tiene obras,</a:t>
            </a:r>
            <a:r>
              <a:rPr lang="es-ES" sz="2400" dirty="0" smtClean="0">
                <a:latin typeface="Times New Roman" pitchFamily="18" charset="0"/>
                <a:cs typeface="Times New Roman" pitchFamily="18" charset="0"/>
              </a:rPr>
              <a:t> </a:t>
            </a:r>
            <a:r>
              <a:rPr lang="es-ES" sz="2400" dirty="0" smtClean="0">
                <a:solidFill>
                  <a:srgbClr val="FF0000"/>
                </a:solidFill>
                <a:latin typeface="Times New Roman" pitchFamily="18" charset="0"/>
                <a:cs typeface="Times New Roman" pitchFamily="18" charset="0"/>
              </a:rPr>
              <a:t>está muerta.</a:t>
            </a:r>
          </a:p>
          <a:p>
            <a:pPr algn="just"/>
            <a:r>
              <a:rPr lang="es-ES" b="1" baseline="30000" dirty="0" smtClean="0"/>
              <a:t>18 </a:t>
            </a:r>
            <a:r>
              <a:rPr lang="es-ES" dirty="0" smtClean="0">
                <a:latin typeface="Times New Roman" pitchFamily="18" charset="0"/>
                <a:cs typeface="Times New Roman" pitchFamily="18" charset="0"/>
              </a:rPr>
              <a:t>Pero alguien podría decir: Tú tienes fe, y yo tengo obras. Muéstrame tu fe sin obras, y yo te mostraré mi fe por mis obras.</a:t>
            </a:r>
          </a:p>
          <a:p>
            <a:pPr algn="just"/>
            <a:r>
              <a:rPr lang="es-ES" b="1" baseline="30000" dirty="0" smtClean="0"/>
              <a:t>19 </a:t>
            </a:r>
            <a:r>
              <a:rPr lang="es-ES" dirty="0" smtClean="0">
                <a:latin typeface="Times New Roman" pitchFamily="18" charset="0"/>
                <a:cs typeface="Times New Roman" pitchFamily="18" charset="0"/>
              </a:rPr>
              <a:t>Tú crees que Dios es uno, y haces bien. </a:t>
            </a:r>
            <a:r>
              <a:rPr lang="es-ES" sz="2400" dirty="0" smtClean="0">
                <a:solidFill>
                  <a:srgbClr val="FF0000"/>
                </a:solidFill>
                <a:latin typeface="Times New Roman" pitchFamily="18" charset="0"/>
                <a:cs typeface="Times New Roman" pitchFamily="18" charset="0"/>
              </a:rPr>
              <a:t>¡Pues también los demonios lo creen, y tiemblan!</a:t>
            </a:r>
          </a:p>
          <a:p>
            <a:endParaRPr lang="en-US" sz="2400" dirty="0"/>
          </a:p>
        </p:txBody>
      </p:sp>
      <p:sp>
        <p:nvSpPr>
          <p:cNvPr id="4" name="TextBox 3"/>
          <p:cNvSpPr txBox="1"/>
          <p:nvPr/>
        </p:nvSpPr>
        <p:spPr>
          <a:xfrm>
            <a:off x="2631013" y="1295400"/>
            <a:ext cx="569387"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 17</a:t>
            </a:r>
            <a:endParaRPr lang="en-US" sz="2000" dirty="0">
              <a:latin typeface="Times New Roman" pitchFamily="18" charset="0"/>
              <a:cs typeface="Times New Roman" pitchFamily="18" charset="0"/>
            </a:endParaRPr>
          </a:p>
        </p:txBody>
      </p:sp>
      <p:sp>
        <p:nvSpPr>
          <p:cNvPr id="5" name="TextBox 4"/>
          <p:cNvSpPr txBox="1"/>
          <p:nvPr/>
        </p:nvSpPr>
        <p:spPr>
          <a:xfrm>
            <a:off x="3012013" y="1295400"/>
            <a:ext cx="569387"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 19</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143000" y="914400"/>
            <a:ext cx="7085835" cy="3810000"/>
          </a:xfrm>
          <a:prstGeom prst="rect">
            <a:avLst/>
          </a:prstGeom>
          <a:noFill/>
          <a:ln w="9525">
            <a:noFill/>
            <a:miter lim="800000"/>
            <a:headEnd/>
            <a:tailEnd/>
          </a:ln>
        </p:spPr>
      </p:pic>
      <p:sp>
        <p:nvSpPr>
          <p:cNvPr id="16386" name="Rectangle 3"/>
          <p:cNvSpPr>
            <a:spLocks noChangeArrowheads="1"/>
          </p:cNvSpPr>
          <p:nvPr/>
        </p:nvSpPr>
        <p:spPr bwMode="auto">
          <a:xfrm>
            <a:off x="638019" y="5486400"/>
            <a:ext cx="787908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ctr" eaLnBrk="1" fontAlgn="base" hangingPunct="1">
              <a:spcBef>
                <a:spcPct val="0"/>
              </a:spcBef>
              <a:spcAft>
                <a:spcPct val="0"/>
              </a:spcAft>
            </a:pPr>
            <a:r>
              <a:rPr lang="es-ES" sz="2000" dirty="0">
                <a:latin typeface="Times New Roman" pitchFamily="18" charset="0"/>
                <a:cs typeface="Times New Roman" pitchFamily="18" charset="0"/>
              </a:rPr>
              <a:t>El pasaje en Santiago es claro que </a:t>
            </a:r>
            <a:r>
              <a:rPr lang="es-ES" sz="2000" dirty="0">
                <a:solidFill>
                  <a:srgbClr val="FF0000"/>
                </a:solidFill>
                <a:latin typeface="Times New Roman" pitchFamily="18" charset="0"/>
                <a:cs typeface="Times New Roman" pitchFamily="18" charset="0"/>
              </a:rPr>
              <a:t>no podemos ser </a:t>
            </a:r>
            <a:r>
              <a:rPr lang="es-ES" sz="2000" dirty="0" smtClean="0">
                <a:solidFill>
                  <a:srgbClr val="FF0000"/>
                </a:solidFill>
                <a:latin typeface="Times New Roman" pitchFamily="18" charset="0"/>
                <a:cs typeface="Times New Roman" pitchFamily="18" charset="0"/>
              </a:rPr>
              <a:t>salvos</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solamente</a:t>
            </a:r>
            <a:r>
              <a:rPr lang="en-US" sz="2000" dirty="0" smtClean="0">
                <a:solidFill>
                  <a:srgbClr val="FF0000"/>
                </a:solidFill>
                <a:latin typeface="Times New Roman" pitchFamily="18" charset="0"/>
                <a:cs typeface="Times New Roman" pitchFamily="18" charset="0"/>
              </a:rPr>
              <a:t> </a:t>
            </a:r>
            <a:r>
              <a:rPr lang="es-ES" sz="2000" dirty="0" smtClean="0">
                <a:solidFill>
                  <a:srgbClr val="FF0000"/>
                </a:solidFill>
                <a:latin typeface="Times New Roman" pitchFamily="18" charset="0"/>
                <a:cs typeface="Times New Roman" pitchFamily="18" charset="0"/>
              </a:rPr>
              <a:t>por fe</a:t>
            </a:r>
            <a:r>
              <a:rPr lang="es-ES" sz="2000" dirty="0" smtClean="0">
                <a:latin typeface="Times New Roman" pitchFamily="18" charset="0"/>
                <a:cs typeface="Times New Roman" pitchFamily="18" charset="0"/>
              </a:rPr>
              <a:t>.</a:t>
            </a:r>
            <a:endParaRPr lang="en-US" altLang="es-ES"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577765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normAutofit/>
          </a:bodyPr>
          <a:lstStyle/>
          <a:p>
            <a:pPr>
              <a:buNone/>
            </a:pPr>
            <a:r>
              <a:rPr lang="es-ES" sz="2000" dirty="0">
                <a:latin typeface="Times New Roman" pitchFamily="18" charset="0"/>
                <a:cs typeface="Times New Roman" pitchFamily="18" charset="0"/>
              </a:rPr>
              <a:t>Hechos </a:t>
            </a:r>
            <a:r>
              <a:rPr lang="es-ES" sz="2000" dirty="0" smtClean="0">
                <a:latin typeface="Times New Roman" pitchFamily="18" charset="0"/>
                <a:cs typeface="Times New Roman" pitchFamily="18" charset="0"/>
              </a:rPr>
              <a:t>3:19</a:t>
            </a:r>
            <a:endParaRPr lang="es-ES" sz="2000" dirty="0">
              <a:latin typeface="Times New Roman" pitchFamily="18" charset="0"/>
              <a:cs typeface="Times New Roman" pitchFamily="18" charset="0"/>
            </a:endParaRPr>
          </a:p>
          <a:p>
            <a:pPr lvl="1" algn="just">
              <a:buNone/>
            </a:pPr>
            <a:endParaRPr lang="es-ES" sz="1800" b="1" baseline="30000" dirty="0" smtClean="0">
              <a:latin typeface="Times New Roman" pitchFamily="18" charset="0"/>
              <a:cs typeface="Times New Roman" pitchFamily="18" charset="0"/>
            </a:endParaRPr>
          </a:p>
          <a:p>
            <a:pPr lvl="1" algn="just">
              <a:buNone/>
            </a:pPr>
            <a:r>
              <a:rPr lang="es-ES" sz="1800" b="1" baseline="30000" dirty="0" smtClean="0">
                <a:latin typeface="Times New Roman" pitchFamily="18" charset="0"/>
                <a:cs typeface="Times New Roman" pitchFamily="18" charset="0"/>
              </a:rPr>
              <a:t>18</a:t>
            </a:r>
            <a:r>
              <a:rPr lang="es-ES" sz="1800" b="1" baseline="30000" dirty="0">
                <a:latin typeface="Times New Roman" pitchFamily="18" charset="0"/>
                <a:cs typeface="Times New Roman" pitchFamily="18" charset="0"/>
              </a:rPr>
              <a:t> </a:t>
            </a:r>
            <a:r>
              <a:rPr lang="es-ES" sz="1800" dirty="0">
                <a:latin typeface="Times New Roman" pitchFamily="18" charset="0"/>
                <a:cs typeface="Times New Roman" pitchFamily="18" charset="0"/>
              </a:rPr>
              <a:t>pero Dios cumplió de esta manera lo que ya había anunciado por medio de todos sus profetas, es decir, que su Cristo tenía que padecer</a:t>
            </a:r>
            <a:r>
              <a:rPr lang="es-ES" sz="1800" dirty="0" smtClean="0">
                <a:latin typeface="Times New Roman" pitchFamily="18" charset="0"/>
                <a:cs typeface="Times New Roman" pitchFamily="18" charset="0"/>
              </a:rPr>
              <a:t>.</a:t>
            </a:r>
          </a:p>
          <a:p>
            <a:pPr lvl="1" algn="just">
              <a:buNone/>
            </a:pPr>
            <a:r>
              <a:rPr lang="es-ES" sz="1800" b="1" baseline="30000" dirty="0" smtClean="0">
                <a:latin typeface="Times New Roman" pitchFamily="18" charset="0"/>
                <a:cs typeface="Times New Roman" pitchFamily="18" charset="0"/>
              </a:rPr>
              <a:t>19</a:t>
            </a:r>
            <a:r>
              <a:rPr lang="es-ES" sz="2200" b="1" baseline="30000" dirty="0">
                <a:solidFill>
                  <a:srgbClr val="FF0000"/>
                </a:solidFill>
                <a:latin typeface="Times New Roman" pitchFamily="18" charset="0"/>
                <a:cs typeface="Times New Roman" pitchFamily="18" charset="0"/>
              </a:rPr>
              <a:t> </a:t>
            </a:r>
            <a:r>
              <a:rPr lang="es-ES" sz="2400" dirty="0">
                <a:solidFill>
                  <a:srgbClr val="FF0000"/>
                </a:solidFill>
                <a:latin typeface="Times New Roman" pitchFamily="18" charset="0"/>
                <a:cs typeface="Times New Roman" pitchFamily="18" charset="0"/>
              </a:rPr>
              <a:t>Por lo tanto, arrepiéntanse y vuélvanse a Dios, para que sus pecados les sean perdonados</a:t>
            </a:r>
            <a:r>
              <a:rPr lang="es-ES" sz="2400" dirty="0">
                <a:latin typeface="Times New Roman" pitchFamily="18" charset="0"/>
                <a:cs typeface="Times New Roman" pitchFamily="18" charset="0"/>
              </a:rPr>
              <a:t> </a:t>
            </a:r>
            <a:endParaRPr lang="es-ES" sz="2400" dirty="0" smtClean="0">
              <a:latin typeface="Times New Roman" pitchFamily="18" charset="0"/>
              <a:cs typeface="Times New Roman" pitchFamily="18" charset="0"/>
            </a:endParaRPr>
          </a:p>
          <a:p>
            <a:pPr lvl="1" algn="just">
              <a:buNone/>
            </a:pPr>
            <a:r>
              <a:rPr lang="es-ES" sz="1800" b="1" baseline="30000" dirty="0" smtClean="0">
                <a:latin typeface="Times New Roman" pitchFamily="18" charset="0"/>
                <a:cs typeface="Times New Roman" pitchFamily="18" charset="0"/>
              </a:rPr>
              <a:t>20</a:t>
            </a:r>
            <a:r>
              <a:rPr lang="es-ES" sz="1800" b="1" baseline="30000" dirty="0">
                <a:latin typeface="Times New Roman" pitchFamily="18" charset="0"/>
                <a:cs typeface="Times New Roman" pitchFamily="18" charset="0"/>
              </a:rPr>
              <a:t> </a:t>
            </a:r>
            <a:r>
              <a:rPr lang="es-ES" sz="1800" dirty="0">
                <a:latin typeface="Times New Roman" pitchFamily="18" charset="0"/>
                <a:cs typeface="Times New Roman" pitchFamily="18" charset="0"/>
              </a:rPr>
              <a:t>y Dios haga venir sobre ustedes tiempos de alivio y les envíe a Cristo Jesús, que ya les fue anunciado</a:t>
            </a:r>
            <a:r>
              <a:rPr lang="es-ES" sz="1800" dirty="0" smtClean="0">
                <a:latin typeface="Times New Roman" pitchFamily="18" charset="0"/>
                <a:cs typeface="Times New Roman" pitchFamily="18" charset="0"/>
              </a:rPr>
              <a:t>.</a:t>
            </a:r>
            <a:r>
              <a:rPr lang="es-ES" sz="1500" dirty="0">
                <a:latin typeface="Times New Roman" pitchFamily="18" charset="0"/>
                <a:cs typeface="Times New Roman" pitchFamily="18" charset="0"/>
              </a:rPr>
              <a:t> </a:t>
            </a:r>
            <a:endParaRPr lang="es-ES" sz="1500" dirty="0" smtClean="0">
              <a:latin typeface="Times New Roman" pitchFamily="18" charset="0"/>
              <a:cs typeface="Times New Roman" pitchFamily="18" charset="0"/>
            </a:endParaRPr>
          </a:p>
          <a:p>
            <a:endParaRPr lang="es-ES" dirty="0" smtClean="0">
              <a:latin typeface="Times New Roman" pitchFamily="18" charset="0"/>
              <a:cs typeface="Times New Roman" pitchFamily="18" charset="0"/>
            </a:endParaRPr>
          </a:p>
          <a:p>
            <a:pPr>
              <a:buNone/>
            </a:pPr>
            <a:r>
              <a:rPr lang="es-ES" sz="2000" dirty="0" smtClean="0">
                <a:latin typeface="Times New Roman" pitchFamily="18" charset="0"/>
                <a:cs typeface="Times New Roman" pitchFamily="18" charset="0"/>
              </a:rPr>
              <a:t>Hechos 17:30</a:t>
            </a:r>
          </a:p>
          <a:p>
            <a:pPr lvl="1" algn="just">
              <a:buNone/>
            </a:pPr>
            <a:r>
              <a:rPr lang="es-ES" sz="1800" b="1" baseline="30000" dirty="0" smtClean="0">
                <a:latin typeface="Times New Roman" pitchFamily="18" charset="0"/>
                <a:cs typeface="Times New Roman" pitchFamily="18" charset="0"/>
              </a:rPr>
              <a:t>30</a:t>
            </a:r>
            <a:r>
              <a:rPr lang="es-ES" sz="1800" b="1" baseline="30000" dirty="0">
                <a:latin typeface="Times New Roman" pitchFamily="18" charset="0"/>
                <a:cs typeface="Times New Roman" pitchFamily="18" charset="0"/>
              </a:rPr>
              <a:t> </a:t>
            </a:r>
            <a:r>
              <a:rPr lang="es-ES" sz="2400" dirty="0">
                <a:solidFill>
                  <a:srgbClr val="FF0000"/>
                </a:solidFill>
                <a:latin typeface="Times New Roman" pitchFamily="18" charset="0"/>
                <a:cs typeface="Times New Roman" pitchFamily="18" charset="0"/>
              </a:rPr>
              <a:t>Dios</a:t>
            </a:r>
            <a:r>
              <a:rPr lang="es-ES" sz="1800" dirty="0">
                <a:latin typeface="Times New Roman" pitchFamily="18" charset="0"/>
                <a:cs typeface="Times New Roman" pitchFamily="18" charset="0"/>
              </a:rPr>
              <a:t>, que ha pasado por alto esos tiempos de ignorancia,</a:t>
            </a:r>
            <a:r>
              <a:rPr lang="es-ES" dirty="0">
                <a:latin typeface="Times New Roman" pitchFamily="18" charset="0"/>
                <a:cs typeface="Times New Roman" pitchFamily="18" charset="0"/>
              </a:rPr>
              <a:t> </a:t>
            </a:r>
            <a:r>
              <a:rPr lang="es-ES" sz="2400" dirty="0">
                <a:solidFill>
                  <a:srgbClr val="FF0000"/>
                </a:solidFill>
                <a:latin typeface="Times New Roman" pitchFamily="18" charset="0"/>
                <a:cs typeface="Times New Roman" pitchFamily="18" charset="0"/>
              </a:rPr>
              <a:t>ahora quiere que todos, en todas partes, se arrepientan</a:t>
            </a:r>
            <a:r>
              <a:rPr lang="es-ES" sz="2400" dirty="0" smtClean="0">
                <a:solidFill>
                  <a:srgbClr val="FF0000"/>
                </a:solidFill>
                <a:latin typeface="Times New Roman" pitchFamily="18" charset="0"/>
                <a:cs typeface="Times New Roman" pitchFamily="18" charset="0"/>
              </a:rPr>
              <a:t>.</a:t>
            </a:r>
            <a:r>
              <a:rPr lang="es-ES" sz="2200" dirty="0" smtClean="0">
                <a:solidFill>
                  <a:srgbClr val="FF0000"/>
                </a:solidFill>
                <a:latin typeface="Times New Roman" pitchFamily="18" charset="0"/>
                <a:cs typeface="Times New Roman" pitchFamily="18" charset="0"/>
              </a:rPr>
              <a:t> </a:t>
            </a:r>
            <a:r>
              <a:rPr lang="es-ES" sz="1800" b="1" baseline="30000" dirty="0" smtClean="0">
                <a:latin typeface="Times New Roman" pitchFamily="18" charset="0"/>
                <a:cs typeface="Times New Roman" pitchFamily="18" charset="0"/>
              </a:rPr>
              <a:t>31</a:t>
            </a:r>
            <a:r>
              <a:rPr lang="es-ES" sz="1800" b="1" baseline="30000" dirty="0">
                <a:latin typeface="Times New Roman" pitchFamily="18" charset="0"/>
                <a:cs typeface="Times New Roman" pitchFamily="18" charset="0"/>
              </a:rPr>
              <a:t> </a:t>
            </a:r>
            <a:r>
              <a:rPr lang="es-ES" sz="1800" dirty="0">
                <a:latin typeface="Times New Roman" pitchFamily="18" charset="0"/>
                <a:cs typeface="Times New Roman" pitchFamily="18" charset="0"/>
              </a:rPr>
              <a:t>Porque él ha establecido un día en que, por medio de aquel varón que escogió y que resucitó de los muertos, juzgará al mundo con justicia.</a:t>
            </a:r>
          </a:p>
          <a:p>
            <a:endParaRPr lang="es-ES" dirty="0" smtClean="0"/>
          </a:p>
          <a:p>
            <a:pPr marL="0" indent="0">
              <a:buNone/>
            </a:pPr>
            <a:endParaRPr lang="es-ES" dirty="0" smtClean="0"/>
          </a:p>
          <a:p>
            <a:endParaRPr lang="en-US" dirty="0"/>
          </a:p>
          <a:p>
            <a:endParaRPr lang="es-ES" dirty="0"/>
          </a:p>
          <a:p>
            <a:endParaRPr lang="es-ES" dirty="0"/>
          </a:p>
        </p:txBody>
      </p:sp>
    </p:spTree>
    <p:extLst>
      <p:ext uri="{BB962C8B-B14F-4D97-AF65-F5344CB8AC3E}">
        <p14:creationId xmlns:p14="http://schemas.microsoft.com/office/powerpoint/2010/main" xmlns="" val="2890965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143000" y="838200"/>
            <a:ext cx="7100887" cy="3818094"/>
          </a:xfrm>
          <a:prstGeom prst="rect">
            <a:avLst/>
          </a:prstGeom>
          <a:noFill/>
          <a:ln w="9525">
            <a:noFill/>
            <a:miter lim="800000"/>
            <a:headEnd/>
            <a:tailEnd/>
          </a:ln>
        </p:spPr>
      </p:pic>
      <p:sp>
        <p:nvSpPr>
          <p:cNvPr id="18434" name="Rectangle 3"/>
          <p:cNvSpPr>
            <a:spLocks noChangeArrowheads="1"/>
          </p:cNvSpPr>
          <p:nvPr/>
        </p:nvSpPr>
        <p:spPr bwMode="auto">
          <a:xfrm>
            <a:off x="838200" y="5105400"/>
            <a:ext cx="7533564"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0"/>
              </a:spcBef>
              <a:spcAft>
                <a:spcPct val="0"/>
              </a:spcAft>
            </a:pPr>
            <a:r>
              <a:rPr lang="es-ES" dirty="0">
                <a:latin typeface="Times New Roman" pitchFamily="18" charset="0"/>
                <a:cs typeface="Times New Roman" pitchFamily="18" charset="0"/>
              </a:rPr>
              <a:t>Somos salvos por </a:t>
            </a:r>
            <a:r>
              <a:rPr lang="es-ES" dirty="0" smtClean="0">
                <a:latin typeface="Times New Roman" pitchFamily="18" charset="0"/>
                <a:cs typeface="Times New Roman" pitchFamily="18" charset="0"/>
              </a:rPr>
              <a:t>GRACIA mediante </a:t>
            </a:r>
            <a:r>
              <a:rPr lang="es-ES" dirty="0">
                <a:latin typeface="Times New Roman" pitchFamily="18" charset="0"/>
                <a:cs typeface="Times New Roman" pitchFamily="18" charset="0"/>
              </a:rPr>
              <a:t>la </a:t>
            </a:r>
            <a:r>
              <a:rPr lang="es-ES" dirty="0" smtClean="0">
                <a:latin typeface="Times New Roman" pitchFamily="18" charset="0"/>
                <a:cs typeface="Times New Roman" pitchFamily="18" charset="0"/>
              </a:rPr>
              <a:t>FE.</a:t>
            </a:r>
          </a:p>
          <a:p>
            <a:pPr eaLnBrk="1" fontAlgn="base" hangingPunct="1">
              <a:spcBef>
                <a:spcPct val="0"/>
              </a:spcBef>
              <a:spcAft>
                <a:spcPct val="0"/>
              </a:spcAft>
            </a:pPr>
            <a:r>
              <a:rPr lang="es-ES" dirty="0" smtClean="0">
                <a:latin typeface="Times New Roman" pitchFamily="18" charset="0"/>
                <a:cs typeface="Times New Roman" pitchFamily="18" charset="0"/>
              </a:rPr>
              <a:t>Debe </a:t>
            </a:r>
            <a:r>
              <a:rPr lang="es-ES" dirty="0">
                <a:latin typeface="Times New Roman" pitchFamily="18" charset="0"/>
                <a:cs typeface="Times New Roman" pitchFamily="18" charset="0"/>
              </a:rPr>
              <a:t>ser una fe </a:t>
            </a:r>
            <a:r>
              <a:rPr lang="es-ES" dirty="0" smtClean="0">
                <a:latin typeface="Times New Roman" pitchFamily="18" charset="0"/>
                <a:cs typeface="Times New Roman" pitchFamily="18" charset="0"/>
              </a:rPr>
              <a:t>suficientemente </a:t>
            </a:r>
            <a:r>
              <a:rPr lang="es-ES" dirty="0">
                <a:latin typeface="Times New Roman" pitchFamily="18" charset="0"/>
                <a:cs typeface="Times New Roman" pitchFamily="18" charset="0"/>
              </a:rPr>
              <a:t>fuerte como para </a:t>
            </a:r>
            <a:r>
              <a:rPr lang="en-US" dirty="0" err="1" smtClean="0">
                <a:latin typeface="Times New Roman" pitchFamily="18" charset="0"/>
                <a:cs typeface="Times New Roman" pitchFamily="18" charset="0"/>
              </a:rPr>
              <a:t>llevarnos</a:t>
            </a:r>
            <a:r>
              <a:rPr lang="es-E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al</a:t>
            </a:r>
            <a:r>
              <a:rPr lang="es-ES" dirty="0" smtClean="0">
                <a:latin typeface="Times New Roman" pitchFamily="18" charset="0"/>
                <a:cs typeface="Times New Roman" pitchFamily="18" charset="0"/>
              </a:rPr>
              <a:t> ARREPENTIMIENTO </a:t>
            </a:r>
            <a:r>
              <a:rPr lang="es-ES" dirty="0">
                <a:latin typeface="Times New Roman" pitchFamily="18" charset="0"/>
                <a:cs typeface="Times New Roman" pitchFamily="18" charset="0"/>
              </a:rPr>
              <a:t>de nuestros pecados.</a:t>
            </a:r>
            <a:endParaRPr lang="en-US" altLang="es-ES"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852623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143000" y="1597851"/>
            <a:ext cx="7090204" cy="3812349"/>
          </a:xfrm>
          <a:prstGeom prst="rect">
            <a:avLst/>
          </a:prstGeom>
          <a:noFill/>
          <a:ln w="9525">
            <a:noFill/>
            <a:miter lim="800000"/>
            <a:headEnd/>
            <a:tailEnd/>
          </a:ln>
        </p:spPr>
      </p:pic>
      <p:sp>
        <p:nvSpPr>
          <p:cNvPr id="19459" name="Rectangle 2"/>
          <p:cNvSpPr>
            <a:spLocks noChangeArrowheads="1"/>
          </p:cNvSpPr>
          <p:nvPr/>
        </p:nvSpPr>
        <p:spPr bwMode="auto">
          <a:xfrm>
            <a:off x="914400" y="152400"/>
            <a:ext cx="7543800" cy="62786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s-ES" sz="2000" dirty="0" smtClean="0"/>
              <a:t>Lucas 13:3, 5</a:t>
            </a:r>
            <a:br>
              <a:rPr lang="es-ES" sz="2000" dirty="0" smtClean="0"/>
            </a:br>
            <a:r>
              <a:rPr lang="es-ES" sz="1800" b="1" baseline="30000" dirty="0" smtClean="0"/>
              <a:t>3 </a:t>
            </a:r>
            <a:r>
              <a:rPr lang="es-ES" sz="1800" dirty="0" smtClean="0"/>
              <a:t>Pues </a:t>
            </a:r>
            <a:r>
              <a:rPr lang="es-ES" sz="1800" dirty="0"/>
              <a:t>yo les digo que no! </a:t>
            </a:r>
            <a:r>
              <a:rPr lang="es-ES" dirty="0">
                <a:solidFill>
                  <a:srgbClr val="FF0000"/>
                </a:solidFill>
              </a:rPr>
              <a:t>Y si ustedes no se arrepienten, también morirán como ellos</a:t>
            </a:r>
            <a:r>
              <a:rPr lang="es-ES" dirty="0" smtClean="0"/>
              <a:t>.</a:t>
            </a:r>
            <a:r>
              <a:rPr lang="es-ES" sz="2000" dirty="0" smtClean="0"/>
              <a:t> </a:t>
            </a:r>
            <a:r>
              <a:rPr lang="es-ES" sz="1800" b="1" baseline="30000" dirty="0"/>
              <a:t>5 </a:t>
            </a:r>
            <a:r>
              <a:rPr lang="es-ES" sz="1800" dirty="0"/>
              <a:t>¡Pues yo les digo que no! </a:t>
            </a:r>
            <a:r>
              <a:rPr lang="es-ES" dirty="0">
                <a:solidFill>
                  <a:srgbClr val="FF0000"/>
                </a:solidFill>
              </a:rPr>
              <a:t>Y si ustedes no se arrepienten, también morirán como ellos</a:t>
            </a:r>
            <a:r>
              <a:rPr lang="es-ES" dirty="0" smtClean="0">
                <a:solidFill>
                  <a:srgbClr val="FF0000"/>
                </a:solidFill>
              </a:rPr>
              <a:t>.</a:t>
            </a: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endParaRPr lang="en-US" altLang="es-ES" sz="2000" dirty="0">
              <a:solidFill>
                <a:srgbClr val="000000"/>
              </a:solidFill>
            </a:endParaRPr>
          </a:p>
          <a:p>
            <a:pPr eaLnBrk="1" fontAlgn="base" hangingPunct="1">
              <a:spcBef>
                <a:spcPct val="50000"/>
              </a:spcBef>
              <a:spcAft>
                <a:spcPct val="0"/>
              </a:spcAft>
            </a:pPr>
            <a:r>
              <a:rPr lang="es-ES" sz="2000" dirty="0" smtClean="0">
                <a:latin typeface="Arial" panose="020B0604020202020204" pitchFamily="34" charset="0"/>
                <a:cs typeface="Arial" panose="020B0604020202020204" pitchFamily="34" charset="0"/>
              </a:rPr>
              <a:t/>
            </a:r>
            <a:br>
              <a:rPr lang="es-ES" sz="2000" dirty="0" smtClean="0">
                <a:latin typeface="Arial" panose="020B0604020202020204" pitchFamily="34" charset="0"/>
                <a:cs typeface="Arial" panose="020B0604020202020204" pitchFamily="34" charset="0"/>
              </a:rPr>
            </a:br>
            <a:r>
              <a:rPr lang="es-ES" sz="2000" dirty="0" smtClean="0">
                <a:latin typeface="Times New Roman" pitchFamily="18" charset="0"/>
                <a:cs typeface="Times New Roman" pitchFamily="18" charset="0"/>
              </a:rPr>
              <a:t>ARREPENTÍRSE es como un carro en reversa; giramos nuestra vida. Entendemos </a:t>
            </a:r>
            <a:r>
              <a:rPr lang="es-ES" sz="2000" dirty="0">
                <a:latin typeface="Times New Roman" pitchFamily="18" charset="0"/>
                <a:cs typeface="Times New Roman" pitchFamily="18" charset="0"/>
              </a:rPr>
              <a:t>y sentimos que hemos pecado contra </a:t>
            </a:r>
            <a:r>
              <a:rPr lang="es-ES" sz="2000" dirty="0" smtClean="0">
                <a:latin typeface="Times New Roman" pitchFamily="18" charset="0"/>
                <a:cs typeface="Times New Roman" pitchFamily="18" charset="0"/>
              </a:rPr>
              <a:t>Dios.</a:t>
            </a:r>
            <a:endParaRPr lang="en-US" altLang="es-ES"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434422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066800"/>
            <a:ext cx="6400800" cy="4495800"/>
          </a:xfrm>
        </p:spPr>
        <p:txBody>
          <a:bodyPr>
            <a:normAutofit/>
          </a:bodyPr>
          <a:lstStyle/>
          <a:p>
            <a:pPr marL="0" indent="0">
              <a:buNone/>
            </a:pPr>
            <a:r>
              <a:rPr lang="es-ES" sz="2000" dirty="0">
                <a:latin typeface="Times New Roman" pitchFamily="18" charset="0"/>
                <a:cs typeface="Times New Roman" pitchFamily="18" charset="0"/>
              </a:rPr>
              <a:t>Romanos </a:t>
            </a:r>
            <a:r>
              <a:rPr lang="es-ES" sz="2000" dirty="0" smtClean="0">
                <a:latin typeface="Times New Roman" pitchFamily="18" charset="0"/>
                <a:cs typeface="Times New Roman" pitchFamily="18" charset="0"/>
              </a:rPr>
              <a:t>10:9-10</a:t>
            </a:r>
          </a:p>
          <a:p>
            <a:pPr marL="0" indent="0">
              <a:buNone/>
            </a:pPr>
            <a:endParaRPr lang="es-ES" sz="2000" b="1" baseline="30000" dirty="0" smtClean="0">
              <a:latin typeface="Times New Roman" pitchFamily="18" charset="0"/>
              <a:cs typeface="Times New Roman" pitchFamily="18" charset="0"/>
            </a:endParaRPr>
          </a:p>
          <a:p>
            <a:pPr marL="0" indent="0" algn="just">
              <a:buNone/>
            </a:pPr>
            <a:r>
              <a:rPr lang="es-ES" sz="1800" b="1" baseline="30000" dirty="0" smtClean="0">
                <a:latin typeface="Times New Roman" pitchFamily="18" charset="0"/>
                <a:cs typeface="Times New Roman" pitchFamily="18" charset="0"/>
              </a:rPr>
              <a:t>8</a:t>
            </a:r>
            <a:r>
              <a:rPr lang="es-ES" sz="1800" b="1" baseline="30000" dirty="0">
                <a:latin typeface="Times New Roman" pitchFamily="18" charset="0"/>
                <a:cs typeface="Times New Roman" pitchFamily="18" charset="0"/>
              </a:rPr>
              <a:t> </a:t>
            </a:r>
            <a:r>
              <a:rPr lang="es-ES" sz="1800" dirty="0">
                <a:latin typeface="Times New Roman" pitchFamily="18" charset="0"/>
                <a:cs typeface="Times New Roman" pitchFamily="18" charset="0"/>
              </a:rPr>
              <a:t>Lo que dice </a:t>
            </a:r>
            <a:r>
              <a:rPr lang="es-ES" sz="1800" dirty="0" smtClean="0">
                <a:latin typeface="Times New Roman" pitchFamily="18" charset="0"/>
                <a:cs typeface="Times New Roman" pitchFamily="18" charset="0"/>
              </a:rPr>
              <a:t>es: La </a:t>
            </a:r>
            <a:r>
              <a:rPr lang="es-ES" sz="1800" dirty="0">
                <a:latin typeface="Times New Roman" pitchFamily="18" charset="0"/>
                <a:cs typeface="Times New Roman" pitchFamily="18" charset="0"/>
              </a:rPr>
              <a:t>palabra está cerca de ti, en tu boca y en tu </a:t>
            </a:r>
            <a:r>
              <a:rPr lang="es-ES" sz="1800" dirty="0" smtClean="0">
                <a:latin typeface="Times New Roman" pitchFamily="18" charset="0"/>
                <a:cs typeface="Times New Roman" pitchFamily="18" charset="0"/>
              </a:rPr>
              <a:t>corazón</a:t>
            </a:r>
            <a:r>
              <a:rPr lang="es-ES" sz="1800" dirty="0">
                <a:latin typeface="Times New Roman" pitchFamily="18" charset="0"/>
                <a:cs typeface="Times New Roman" pitchFamily="18" charset="0"/>
              </a:rPr>
              <a:t>. Ésta es la palabra de fe que predicamos: </a:t>
            </a:r>
            <a:endParaRPr lang="es-ES" sz="1800" dirty="0" smtClean="0">
              <a:latin typeface="Times New Roman" pitchFamily="18" charset="0"/>
              <a:cs typeface="Times New Roman" pitchFamily="18" charset="0"/>
            </a:endParaRPr>
          </a:p>
          <a:p>
            <a:pPr marL="0" indent="0" algn="just">
              <a:buNone/>
            </a:pPr>
            <a:r>
              <a:rPr lang="es-ES" sz="1800" b="1" baseline="30000" dirty="0" smtClean="0">
                <a:latin typeface="Times New Roman" pitchFamily="18" charset="0"/>
                <a:cs typeface="Times New Roman" pitchFamily="18" charset="0"/>
              </a:rPr>
              <a:t>9</a:t>
            </a:r>
            <a:r>
              <a:rPr lang="es-ES" sz="2400" b="1" baseline="30000" dirty="0">
                <a:latin typeface="Times New Roman" pitchFamily="18" charset="0"/>
                <a:cs typeface="Times New Roman" pitchFamily="18" charset="0"/>
              </a:rPr>
              <a:t> </a:t>
            </a:r>
            <a:r>
              <a:rPr lang="es-ES" sz="2400" b="1" dirty="0" smtClean="0">
                <a:solidFill>
                  <a:srgbClr val="FF0000"/>
                </a:solidFill>
                <a:latin typeface="Times New Roman" pitchFamily="18" charset="0"/>
                <a:cs typeface="Times New Roman" pitchFamily="18" charset="0"/>
              </a:rPr>
              <a:t>Si </a:t>
            </a:r>
            <a:r>
              <a:rPr lang="es-ES" sz="2400" b="1" dirty="0">
                <a:solidFill>
                  <a:srgbClr val="FF0000"/>
                </a:solidFill>
                <a:latin typeface="Times New Roman" pitchFamily="18" charset="0"/>
                <a:cs typeface="Times New Roman" pitchFamily="18" charset="0"/>
              </a:rPr>
              <a:t>confiesas con tu boca que Jesús es el Señor, y crees en tu corazón que Dios lo levantó de los muertos, serás salvo</a:t>
            </a:r>
            <a:r>
              <a:rPr lang="es-ES" sz="2400" b="1" dirty="0" smtClean="0">
                <a:solidFill>
                  <a:srgbClr val="FF0000"/>
                </a:solidFill>
                <a:latin typeface="Times New Roman" pitchFamily="18" charset="0"/>
                <a:cs typeface="Times New Roman" pitchFamily="18" charset="0"/>
              </a:rPr>
              <a:t>.</a:t>
            </a:r>
            <a:r>
              <a:rPr lang="es-ES" sz="2400" b="1" dirty="0">
                <a:solidFill>
                  <a:srgbClr val="FF0000"/>
                </a:solidFill>
                <a:latin typeface="Times New Roman" pitchFamily="18" charset="0"/>
                <a:cs typeface="Times New Roman" pitchFamily="18" charset="0"/>
              </a:rPr>
              <a:t> </a:t>
            </a:r>
            <a:endParaRPr lang="es-ES" sz="2400" b="1" dirty="0" smtClean="0">
              <a:solidFill>
                <a:srgbClr val="FF0000"/>
              </a:solidFill>
              <a:latin typeface="Times New Roman" pitchFamily="18" charset="0"/>
              <a:cs typeface="Times New Roman" pitchFamily="18" charset="0"/>
            </a:endParaRPr>
          </a:p>
          <a:p>
            <a:pPr marL="0" indent="0" algn="just">
              <a:buNone/>
            </a:pPr>
            <a:r>
              <a:rPr lang="es-ES" sz="1800" b="1" baseline="30000" dirty="0" smtClean="0">
                <a:latin typeface="Times New Roman" pitchFamily="18" charset="0"/>
                <a:cs typeface="Times New Roman" pitchFamily="18" charset="0"/>
              </a:rPr>
              <a:t>10</a:t>
            </a:r>
            <a:r>
              <a:rPr lang="es-ES" sz="2400" b="1" baseline="30000" dirty="0">
                <a:solidFill>
                  <a:srgbClr val="FF0000"/>
                </a:solidFill>
                <a:latin typeface="Times New Roman" pitchFamily="18" charset="0"/>
                <a:cs typeface="Times New Roman" pitchFamily="18" charset="0"/>
              </a:rPr>
              <a:t> </a:t>
            </a:r>
            <a:r>
              <a:rPr lang="es-ES" sz="2400" b="1" dirty="0">
                <a:solidFill>
                  <a:srgbClr val="FF0000"/>
                </a:solidFill>
                <a:latin typeface="Times New Roman" pitchFamily="18" charset="0"/>
                <a:cs typeface="Times New Roman" pitchFamily="18" charset="0"/>
              </a:rPr>
              <a:t>Porque con el corazón se cree para alcanzar la justicia, pero con la boca se confiesa para alcanzar la salvación.</a:t>
            </a:r>
            <a:r>
              <a:rPr lang="es-ES" sz="1800" dirty="0">
                <a:latin typeface="Times New Roman" pitchFamily="18" charset="0"/>
                <a:cs typeface="Times New Roman" pitchFamily="18" charset="0"/>
              </a:rPr>
              <a:t> </a:t>
            </a:r>
            <a:endParaRPr lang="es-ES" sz="1800" dirty="0" smtClean="0">
              <a:latin typeface="Times New Roman" pitchFamily="18" charset="0"/>
              <a:cs typeface="Times New Roman" pitchFamily="18" charset="0"/>
            </a:endParaRPr>
          </a:p>
          <a:p>
            <a:pPr marL="0" indent="0" algn="just">
              <a:buNone/>
            </a:pPr>
            <a:r>
              <a:rPr lang="es-ES" sz="1800" b="1" baseline="30000" dirty="0" smtClean="0">
                <a:latin typeface="Times New Roman" pitchFamily="18" charset="0"/>
                <a:cs typeface="Times New Roman" pitchFamily="18" charset="0"/>
              </a:rPr>
              <a:t>11</a:t>
            </a:r>
            <a:r>
              <a:rPr lang="es-ES" sz="1800" b="1" baseline="30000" dirty="0">
                <a:latin typeface="Times New Roman" pitchFamily="18" charset="0"/>
                <a:cs typeface="Times New Roman" pitchFamily="18" charset="0"/>
              </a:rPr>
              <a:t> </a:t>
            </a:r>
            <a:r>
              <a:rPr lang="es-ES" sz="1800" dirty="0">
                <a:latin typeface="Times New Roman" pitchFamily="18" charset="0"/>
                <a:cs typeface="Times New Roman" pitchFamily="18" charset="0"/>
              </a:rPr>
              <a:t>Pues la Escritura dice: </a:t>
            </a:r>
            <a:r>
              <a:rPr lang="es-ES" sz="1800" dirty="0" smtClean="0">
                <a:latin typeface="Times New Roman" pitchFamily="18" charset="0"/>
                <a:cs typeface="Times New Roman" pitchFamily="18" charset="0"/>
              </a:rPr>
              <a:t>Todo </a:t>
            </a:r>
            <a:r>
              <a:rPr lang="es-ES" sz="1800" dirty="0">
                <a:latin typeface="Times New Roman" pitchFamily="18" charset="0"/>
                <a:cs typeface="Times New Roman" pitchFamily="18" charset="0"/>
              </a:rPr>
              <a:t>aquel que cree en él, no será defraudado.</a:t>
            </a:r>
          </a:p>
          <a:p>
            <a:endParaRPr lang="es-ES" dirty="0"/>
          </a:p>
        </p:txBody>
      </p:sp>
    </p:spTree>
    <p:extLst>
      <p:ext uri="{BB962C8B-B14F-4D97-AF65-F5344CB8AC3E}">
        <p14:creationId xmlns:p14="http://schemas.microsoft.com/office/powerpoint/2010/main" xmlns="" val="289096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55000" lnSpcReduction="20000"/>
          </a:bodyPr>
          <a:lstStyle/>
          <a:p>
            <a:pPr algn="just"/>
            <a:r>
              <a:rPr lang="es-ES" sz="3600" dirty="0">
                <a:latin typeface="Times New Roman" pitchFamily="18" charset="0"/>
                <a:cs typeface="Times New Roman" pitchFamily="18" charset="0"/>
              </a:rPr>
              <a:t>El propósito de este </a:t>
            </a:r>
            <a:r>
              <a:rPr lang="es-ES" sz="3600" dirty="0" smtClean="0">
                <a:latin typeface="Times New Roman" pitchFamily="18" charset="0"/>
                <a:cs typeface="Times New Roman" pitchFamily="18" charset="0"/>
              </a:rPr>
              <a:t>programa</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es </a:t>
            </a:r>
            <a:r>
              <a:rPr lang="es-ES" sz="3600" dirty="0">
                <a:latin typeface="Times New Roman" pitchFamily="18" charset="0"/>
                <a:cs typeface="Times New Roman" pitchFamily="18" charset="0"/>
              </a:rPr>
              <a:t>compartir una herramienta </a:t>
            </a:r>
            <a:r>
              <a:rPr lang="es-ES" sz="3600" dirty="0" smtClean="0">
                <a:latin typeface="Times New Roman" pitchFamily="18" charset="0"/>
                <a:cs typeface="Times New Roman" pitchFamily="18" charset="0"/>
              </a:rPr>
              <a:t>probada </a:t>
            </a:r>
            <a:r>
              <a:rPr lang="es-ES" sz="3600" dirty="0" err="1" smtClean="0">
                <a:latin typeface="Times New Roman" pitchFamily="18" charset="0"/>
                <a:cs typeface="Times New Roman" pitchFamily="18" charset="0"/>
              </a:rPr>
              <a:t>evangelist</a:t>
            </a:r>
            <a:r>
              <a:rPr lang="en-US" sz="3600" dirty="0" err="1" smtClean="0">
                <a:latin typeface="Times New Roman" pitchFamily="18" charset="0"/>
                <a:cs typeface="Times New Roman" pitchFamily="18" charset="0"/>
              </a:rPr>
              <a:t>ica</a:t>
            </a:r>
            <a:r>
              <a:rPr lang="es-ES" sz="3600" dirty="0" smtClean="0">
                <a:latin typeface="Times New Roman" pitchFamily="18" charset="0"/>
                <a:cs typeface="Times New Roman" pitchFamily="18" charset="0"/>
              </a:rPr>
              <a:t>. </a:t>
            </a:r>
            <a:r>
              <a:rPr lang="es-ES" sz="3600" dirty="0">
                <a:latin typeface="Times New Roman" pitchFamily="18" charset="0"/>
                <a:cs typeface="Times New Roman" pitchFamily="18" charset="0"/>
              </a:rPr>
              <a:t>Muchos se han convertido por </a:t>
            </a:r>
            <a:r>
              <a:rPr lang="es-ES" sz="3600" dirty="0" smtClean="0">
                <a:latin typeface="Times New Roman" pitchFamily="18" charset="0"/>
                <a:cs typeface="Times New Roman" pitchFamily="18" charset="0"/>
              </a:rPr>
              <a:t>este </a:t>
            </a:r>
            <a:r>
              <a:rPr lang="en-US" sz="3600" dirty="0" err="1" smtClean="0">
                <a:latin typeface="Times New Roman" pitchFamily="18" charset="0"/>
                <a:cs typeface="Times New Roman" pitchFamily="18" charset="0"/>
              </a:rPr>
              <a:t>sencillo</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método durante </a:t>
            </a:r>
            <a:r>
              <a:rPr lang="es-ES" sz="3600" dirty="0">
                <a:latin typeface="Times New Roman" pitchFamily="18" charset="0"/>
                <a:cs typeface="Times New Roman" pitchFamily="18" charset="0"/>
              </a:rPr>
              <a:t>su encuentro inicial con el </a:t>
            </a:r>
            <a:r>
              <a:rPr lang="es-ES" sz="3600" dirty="0" smtClean="0">
                <a:latin typeface="Times New Roman" pitchFamily="18" charset="0"/>
                <a:cs typeface="Times New Roman" pitchFamily="18" charset="0"/>
              </a:rPr>
              <a:t>cristianismo no-</a:t>
            </a:r>
            <a:r>
              <a:rPr lang="es-ES" sz="3600" dirty="0" err="1" smtClean="0">
                <a:latin typeface="Times New Roman" pitchFamily="18" charset="0"/>
                <a:cs typeface="Times New Roman" pitchFamily="18" charset="0"/>
              </a:rPr>
              <a:t>denominacial</a:t>
            </a:r>
            <a:r>
              <a:rPr lang="es-ES" sz="3600" dirty="0" smtClean="0">
                <a:latin typeface="Times New Roman" pitchFamily="18" charset="0"/>
                <a:cs typeface="Times New Roman" pitchFamily="18" charset="0"/>
              </a:rPr>
              <a:t> o </a:t>
            </a:r>
            <a:r>
              <a:rPr lang="en-US" sz="3600" dirty="0" smtClean="0">
                <a:latin typeface="Times New Roman" pitchFamily="18" charset="0"/>
                <a:cs typeface="Times New Roman" pitchFamily="18" charset="0"/>
              </a:rPr>
              <a:t>con </a:t>
            </a:r>
            <a:r>
              <a:rPr lang="es-ES" sz="3600" dirty="0" smtClean="0">
                <a:latin typeface="Times New Roman" pitchFamily="18" charset="0"/>
                <a:cs typeface="Times New Roman" pitchFamily="18" charset="0"/>
              </a:rPr>
              <a:t>otros método</a:t>
            </a:r>
            <a:r>
              <a:rPr lang="en-US" sz="3600" dirty="0" smtClean="0">
                <a:latin typeface="Times New Roman" pitchFamily="18" charset="0"/>
                <a:cs typeface="Times New Roman" pitchFamily="18" charset="0"/>
              </a:rPr>
              <a:t>s</a:t>
            </a:r>
            <a:r>
              <a:rPr lang="es-ES" sz="3600" dirty="0" smtClean="0">
                <a:latin typeface="Times New Roman" pitchFamily="18" charset="0"/>
                <a:cs typeface="Times New Roman" pitchFamily="18" charset="0"/>
              </a:rPr>
              <a:t> </a:t>
            </a:r>
            <a:r>
              <a:rPr lang="es-ES" sz="3600" dirty="0">
                <a:latin typeface="Times New Roman" pitchFamily="18" charset="0"/>
                <a:cs typeface="Times New Roman" pitchFamily="18" charset="0"/>
              </a:rPr>
              <a:t>de </a:t>
            </a:r>
            <a:r>
              <a:rPr lang="es-ES" sz="3600" dirty="0" smtClean="0">
                <a:latin typeface="Times New Roman" pitchFamily="18" charset="0"/>
                <a:cs typeface="Times New Roman" pitchFamily="18" charset="0"/>
              </a:rPr>
              <a:t>enseñanza</a:t>
            </a:r>
            <a:r>
              <a:rPr lang="es-ES" sz="3600" dirty="0">
                <a:latin typeface="Times New Roman" pitchFamily="18" charset="0"/>
                <a:cs typeface="Times New Roman" pitchFamily="18" charset="0"/>
              </a:rPr>
              <a:t>. El programa ilustra muy bien las </a:t>
            </a:r>
            <a:r>
              <a:rPr lang="es-ES" sz="3600" dirty="0" smtClean="0">
                <a:latin typeface="Times New Roman" pitchFamily="18" charset="0"/>
                <a:cs typeface="Times New Roman" pitchFamily="18" charset="0"/>
              </a:rPr>
              <a:t>razones</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de </a:t>
            </a:r>
            <a:r>
              <a:rPr lang="en-US" sz="3600" dirty="0" smtClean="0">
                <a:latin typeface="Times New Roman" pitchFamily="18" charset="0"/>
                <a:cs typeface="Times New Roman" pitchFamily="18" charset="0"/>
              </a:rPr>
              <a:t>cada uno de </a:t>
            </a:r>
            <a:r>
              <a:rPr lang="en-US" sz="3600" dirty="0" err="1" smtClean="0">
                <a:latin typeface="Times New Roman" pitchFamily="18" charset="0"/>
                <a:cs typeface="Times New Roman" pitchFamily="18" charset="0"/>
              </a:rPr>
              <a:t>los</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pasos</a:t>
            </a:r>
            <a:r>
              <a:rPr lang="es-ES" sz="3600" dirty="0" smtClean="0">
                <a:latin typeface="Times New Roman" pitchFamily="18" charset="0"/>
                <a:cs typeface="Times New Roman" pitchFamily="18" charset="0"/>
              </a:rPr>
              <a:t> necesario</a:t>
            </a:r>
            <a:r>
              <a:rPr lang="en-US" sz="3600" dirty="0" smtClean="0">
                <a:latin typeface="Times New Roman" pitchFamily="18" charset="0"/>
                <a:cs typeface="Times New Roman" pitchFamily="18" charset="0"/>
              </a:rPr>
              <a:t>s </a:t>
            </a:r>
            <a:r>
              <a:rPr lang="es-ES" sz="3600" dirty="0" smtClean="0">
                <a:latin typeface="Times New Roman" pitchFamily="18" charset="0"/>
                <a:cs typeface="Times New Roman" pitchFamily="18" charset="0"/>
              </a:rPr>
              <a:t>para </a:t>
            </a:r>
            <a:r>
              <a:rPr lang="es-ES" sz="3600" dirty="0">
                <a:latin typeface="Times New Roman" pitchFamily="18" charset="0"/>
                <a:cs typeface="Times New Roman" pitchFamily="18" charset="0"/>
              </a:rPr>
              <a:t>recibir el perdón de </a:t>
            </a:r>
            <a:r>
              <a:rPr lang="es-ES" sz="3600" dirty="0" smtClean="0">
                <a:latin typeface="Times New Roman" pitchFamily="18" charset="0"/>
                <a:cs typeface="Times New Roman" pitchFamily="18" charset="0"/>
              </a:rPr>
              <a:t>Dios.</a:t>
            </a:r>
          </a:p>
          <a:p>
            <a:pPr algn="just"/>
            <a:r>
              <a:rPr lang="es-ES" sz="3600" dirty="0">
                <a:latin typeface="Times New Roman" pitchFamily="18" charset="0"/>
                <a:cs typeface="Times New Roman" pitchFamily="18" charset="0"/>
              </a:rPr>
              <a:t>Después </a:t>
            </a:r>
            <a:r>
              <a:rPr lang="en-US" sz="3600" dirty="0" err="1" smtClean="0">
                <a:latin typeface="Times New Roman" pitchFamily="18" charset="0"/>
                <a:cs typeface="Times New Roman" pitchFamily="18" charset="0"/>
              </a:rPr>
              <a:t>que</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aprenda</a:t>
            </a:r>
            <a:r>
              <a:rPr lang="en-US" sz="3600" dirty="0" smtClean="0">
                <a:latin typeface="Times New Roman" pitchFamily="18" charset="0"/>
                <a:cs typeface="Times New Roman" pitchFamily="18" charset="0"/>
              </a:rPr>
              <a:t>s </a:t>
            </a:r>
            <a:r>
              <a:rPr lang="es-ES" sz="3600" dirty="0" smtClean="0">
                <a:latin typeface="Times New Roman" pitchFamily="18" charset="0"/>
                <a:cs typeface="Times New Roman" pitchFamily="18" charset="0"/>
              </a:rPr>
              <a:t>e</a:t>
            </a:r>
            <a:r>
              <a:rPr lang="en-US" sz="3600" dirty="0" err="1" smtClean="0">
                <a:latin typeface="Times New Roman" pitchFamily="18" charset="0"/>
                <a:cs typeface="Times New Roman" pitchFamily="18" charset="0"/>
              </a:rPr>
              <a:t>ste</a:t>
            </a:r>
            <a:r>
              <a:rPr lang="es-ES" sz="3600" dirty="0" smtClean="0">
                <a:latin typeface="Times New Roman" pitchFamily="18" charset="0"/>
                <a:cs typeface="Times New Roman" pitchFamily="18" charset="0"/>
              </a:rPr>
              <a:t> método</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no </a:t>
            </a:r>
            <a:r>
              <a:rPr lang="es-ES" sz="3600" dirty="0">
                <a:latin typeface="Times New Roman" pitchFamily="18" charset="0"/>
                <a:cs typeface="Times New Roman" pitchFamily="18" charset="0"/>
              </a:rPr>
              <a:t>es necesario utilizar </a:t>
            </a:r>
            <a:r>
              <a:rPr lang="es-ES" sz="3600" dirty="0" smtClean="0">
                <a:latin typeface="Times New Roman" pitchFamily="18" charset="0"/>
                <a:cs typeface="Times New Roman" pitchFamily="18" charset="0"/>
              </a:rPr>
              <a:t>una computadora para </a:t>
            </a:r>
            <a:r>
              <a:rPr lang="es-ES" sz="3600" dirty="0">
                <a:latin typeface="Times New Roman" pitchFamily="18" charset="0"/>
                <a:cs typeface="Times New Roman" pitchFamily="18" charset="0"/>
              </a:rPr>
              <a:t>enseñar a otro. Todo lo que </a:t>
            </a:r>
            <a:r>
              <a:rPr lang="en-US" sz="3600" dirty="0" smtClean="0">
                <a:latin typeface="Times New Roman" pitchFamily="18" charset="0"/>
                <a:cs typeface="Times New Roman" pitchFamily="18" charset="0"/>
              </a:rPr>
              <a:t>se </a:t>
            </a:r>
            <a:r>
              <a:rPr lang="es-ES" sz="3600" dirty="0" smtClean="0">
                <a:latin typeface="Times New Roman" pitchFamily="18" charset="0"/>
                <a:cs typeface="Times New Roman" pitchFamily="18" charset="0"/>
              </a:rPr>
              <a:t>necesita </a:t>
            </a:r>
            <a:r>
              <a:rPr lang="es-ES" sz="3600" dirty="0">
                <a:latin typeface="Times New Roman" pitchFamily="18" charset="0"/>
                <a:cs typeface="Times New Roman" pitchFamily="18" charset="0"/>
              </a:rPr>
              <a:t>es un lápiz, una hoja de papel, una Biblia, un maestro y un aprendiz. </a:t>
            </a:r>
            <a:r>
              <a:rPr lang="en-US" sz="3600" dirty="0" smtClean="0">
                <a:latin typeface="Times New Roman" pitchFamily="18" charset="0"/>
                <a:cs typeface="Times New Roman" pitchFamily="18" charset="0"/>
              </a:rPr>
              <a:t>Este </a:t>
            </a:r>
            <a:r>
              <a:rPr lang="es-ES" sz="3600" dirty="0" smtClean="0">
                <a:latin typeface="Times New Roman" pitchFamily="18" charset="0"/>
                <a:cs typeface="Times New Roman" pitchFamily="18" charset="0"/>
              </a:rPr>
              <a:t>estudio </a:t>
            </a:r>
            <a:r>
              <a:rPr lang="es-ES" sz="3600" dirty="0">
                <a:latin typeface="Times New Roman" pitchFamily="18" charset="0"/>
                <a:cs typeface="Times New Roman" pitchFamily="18" charset="0"/>
              </a:rPr>
              <a:t>generalmente toma alrededor de una hora. </a:t>
            </a:r>
            <a:r>
              <a:rPr lang="es-ES" sz="3600" dirty="0" smtClean="0">
                <a:latin typeface="Times New Roman" pitchFamily="18" charset="0"/>
                <a:cs typeface="Times New Roman" pitchFamily="18" charset="0"/>
              </a:rPr>
              <a:t>Se recomienda que el instructor escriba y dibuje la tabla así como discutir puntos clave al leer los versos en voz alta por el estudiante. La tabla se debe dejar con el estudiante después de un estudio concluido.</a:t>
            </a:r>
            <a:endParaRPr lang="en-US" sz="3600" dirty="0">
              <a:latin typeface="Times New Roman" pitchFamily="18" charset="0"/>
              <a:cs typeface="Times New Roman" pitchFamily="18" charset="0"/>
            </a:endParaRPr>
          </a:p>
          <a:p>
            <a:endParaRPr lang="es-ES" dirty="0" smtClean="0">
              <a:latin typeface="Times New Roman" pitchFamily="18" charset="0"/>
              <a:cs typeface="Times New Roman" pitchFamily="18" charset="0"/>
            </a:endParaRPr>
          </a:p>
          <a:p>
            <a:pPr lvl="1">
              <a:buNone/>
            </a:pPr>
            <a:r>
              <a:rPr lang="es-ES" sz="3600" dirty="0">
                <a:solidFill>
                  <a:srgbClr val="FF0000"/>
                </a:solidFill>
                <a:latin typeface="Times New Roman" pitchFamily="18" charset="0"/>
                <a:cs typeface="Times New Roman" pitchFamily="18" charset="0"/>
              </a:rPr>
              <a:t>1. "</a:t>
            </a:r>
            <a:r>
              <a:rPr lang="es-ES" sz="3600" dirty="0" smtClean="0">
                <a:solidFill>
                  <a:srgbClr val="FF0000"/>
                </a:solidFill>
                <a:latin typeface="Times New Roman" pitchFamily="18" charset="0"/>
                <a:cs typeface="Times New Roman" pitchFamily="18" charset="0"/>
              </a:rPr>
              <a:t>Id, </a:t>
            </a:r>
            <a:r>
              <a:rPr lang="es-ES" sz="3600" dirty="0">
                <a:solidFill>
                  <a:srgbClr val="FF0000"/>
                </a:solidFill>
                <a:latin typeface="Times New Roman" pitchFamily="18" charset="0"/>
                <a:cs typeface="Times New Roman" pitchFamily="18" charset="0"/>
              </a:rPr>
              <a:t>pues y haced discípulos a todas las Naciones</a:t>
            </a:r>
            <a:r>
              <a:rPr lang="es-ES" sz="3600" dirty="0" smtClean="0">
                <a:solidFill>
                  <a:srgbClr val="FF0000"/>
                </a:solidFill>
                <a:latin typeface="Times New Roman" pitchFamily="18" charset="0"/>
                <a:cs typeface="Times New Roman" pitchFamily="18" charset="0"/>
              </a:rPr>
              <a:t>,</a:t>
            </a:r>
          </a:p>
          <a:p>
            <a:pPr lvl="1">
              <a:buNone/>
            </a:pPr>
            <a:r>
              <a:rPr lang="es-ES" sz="3600" dirty="0" smtClean="0">
                <a:solidFill>
                  <a:srgbClr val="FF0000"/>
                </a:solidFill>
                <a:latin typeface="Times New Roman" pitchFamily="18" charset="0"/>
                <a:cs typeface="Times New Roman" pitchFamily="18" charset="0"/>
              </a:rPr>
              <a:t>2</a:t>
            </a:r>
            <a:r>
              <a:rPr lang="es-ES" sz="3600" dirty="0">
                <a:solidFill>
                  <a:srgbClr val="FF0000"/>
                </a:solidFill>
                <a:latin typeface="Times New Roman" pitchFamily="18" charset="0"/>
                <a:cs typeface="Times New Roman" pitchFamily="18" charset="0"/>
              </a:rPr>
              <a:t>. "bautizándolos en el nombre del padre y del hijo y del Espíritu </a:t>
            </a:r>
            <a:r>
              <a:rPr lang="es-ES" sz="3600" dirty="0" smtClean="0">
                <a:solidFill>
                  <a:srgbClr val="FF0000"/>
                </a:solidFill>
                <a:latin typeface="Times New Roman" pitchFamily="18" charset="0"/>
                <a:cs typeface="Times New Roman" pitchFamily="18" charset="0"/>
              </a:rPr>
              <a:t>Santo,</a:t>
            </a:r>
          </a:p>
          <a:p>
            <a:pPr lvl="1">
              <a:buNone/>
            </a:pPr>
            <a:r>
              <a:rPr lang="es-ES" sz="3600" dirty="0" smtClean="0">
                <a:solidFill>
                  <a:srgbClr val="FF0000"/>
                </a:solidFill>
                <a:latin typeface="Times New Roman" pitchFamily="18" charset="0"/>
                <a:cs typeface="Times New Roman" pitchFamily="18" charset="0"/>
              </a:rPr>
              <a:t>3</a:t>
            </a:r>
            <a:r>
              <a:rPr lang="es-ES" sz="3600" dirty="0">
                <a:solidFill>
                  <a:srgbClr val="FF0000"/>
                </a:solidFill>
                <a:latin typeface="Times New Roman" pitchFamily="18" charset="0"/>
                <a:cs typeface="Times New Roman" pitchFamily="18" charset="0"/>
              </a:rPr>
              <a:t>. "enseñándoles que guarden todas las cosas lo que les </a:t>
            </a:r>
            <a:r>
              <a:rPr lang="es-ES" sz="3600" dirty="0" smtClean="0">
                <a:solidFill>
                  <a:srgbClr val="FF0000"/>
                </a:solidFill>
                <a:latin typeface="Times New Roman" pitchFamily="18" charset="0"/>
                <a:cs typeface="Times New Roman" pitchFamily="18" charset="0"/>
              </a:rPr>
              <a:t>he mandado." </a:t>
            </a:r>
            <a:r>
              <a:rPr lang="es-ES" sz="3300" dirty="0">
                <a:latin typeface="Times New Roman" pitchFamily="18" charset="0"/>
                <a:cs typeface="Times New Roman" pitchFamily="18" charset="0"/>
              </a:rPr>
              <a:t>(palabras de Jesús, </a:t>
            </a:r>
            <a:r>
              <a:rPr lang="es-ES" sz="3300" dirty="0" smtClean="0">
                <a:latin typeface="Times New Roman" pitchFamily="18" charset="0"/>
                <a:cs typeface="Times New Roman" pitchFamily="18" charset="0"/>
              </a:rPr>
              <a:t>Mat</a:t>
            </a:r>
            <a:r>
              <a:rPr lang="en-US" sz="3300" dirty="0" err="1" smtClean="0">
                <a:latin typeface="Times New Roman" pitchFamily="18" charset="0"/>
                <a:cs typeface="Times New Roman" pitchFamily="18" charset="0"/>
              </a:rPr>
              <a:t>eo</a:t>
            </a:r>
            <a:r>
              <a:rPr lang="es-ES" sz="3300" dirty="0" smtClean="0">
                <a:latin typeface="Times New Roman" pitchFamily="18" charset="0"/>
                <a:cs typeface="Times New Roman" pitchFamily="18" charset="0"/>
              </a:rPr>
              <a:t> 28:19-20)</a:t>
            </a:r>
          </a:p>
          <a:p>
            <a:endParaRPr lang="es-ES" dirty="0" smtClean="0">
              <a:latin typeface="Times New Roman" pitchFamily="18" charset="0"/>
              <a:cs typeface="Times New Roman" pitchFamily="18" charset="0"/>
            </a:endParaRPr>
          </a:p>
          <a:p>
            <a:pPr algn="just"/>
            <a:r>
              <a:rPr lang="es-ES" sz="3600" dirty="0">
                <a:latin typeface="Times New Roman" pitchFamily="18" charset="0"/>
                <a:cs typeface="Times New Roman" pitchFamily="18" charset="0"/>
              </a:rPr>
              <a:t>Mientras muchos intentan colocar </a:t>
            </a:r>
            <a:r>
              <a:rPr lang="es-ES" sz="3600" dirty="0" smtClean="0">
                <a:latin typeface="Times New Roman" pitchFamily="18" charset="0"/>
                <a:cs typeface="Times New Roman" pitchFamily="18" charset="0"/>
              </a:rPr>
              <a:t>#3 ante de #2, </a:t>
            </a:r>
            <a:r>
              <a:rPr lang="es-ES" sz="3600" dirty="0">
                <a:latin typeface="Times New Roman" pitchFamily="18" charset="0"/>
                <a:cs typeface="Times New Roman" pitchFamily="18" charset="0"/>
              </a:rPr>
              <a:t>no es necesario. </a:t>
            </a:r>
            <a:r>
              <a:rPr lang="es-ES" sz="3600" dirty="0" smtClean="0">
                <a:latin typeface="Times New Roman" pitchFamily="18" charset="0"/>
                <a:cs typeface="Times New Roman" pitchFamily="18" charset="0"/>
              </a:rPr>
              <a:t>To</a:t>
            </a:r>
            <a:r>
              <a:rPr lang="en-US" sz="3600" dirty="0" smtClean="0">
                <a:latin typeface="Times New Roman" pitchFamily="18" charset="0"/>
                <a:cs typeface="Times New Roman" pitchFamily="18" charset="0"/>
              </a:rPr>
              <a:t>da persona</a:t>
            </a:r>
            <a:r>
              <a:rPr lang="es-ES" sz="3600" dirty="0" smtClean="0">
                <a:latin typeface="Times New Roman" pitchFamily="18" charset="0"/>
                <a:cs typeface="Times New Roman" pitchFamily="18" charset="0"/>
              </a:rPr>
              <a:t> </a:t>
            </a:r>
            <a:r>
              <a:rPr lang="es-ES" sz="3600" dirty="0" err="1" smtClean="0">
                <a:latin typeface="Times New Roman" pitchFamily="18" charset="0"/>
                <a:cs typeface="Times New Roman" pitchFamily="18" charset="0"/>
              </a:rPr>
              <a:t>dispuest</a:t>
            </a:r>
            <a:r>
              <a:rPr lang="en-US" sz="3600" dirty="0" smtClean="0">
                <a:latin typeface="Times New Roman" pitchFamily="18" charset="0"/>
                <a:cs typeface="Times New Roman" pitchFamily="18" charset="0"/>
              </a:rPr>
              <a:t>a a </a:t>
            </a:r>
            <a:r>
              <a:rPr lang="es-ES" sz="3600" dirty="0" smtClean="0">
                <a:latin typeface="Times New Roman" pitchFamily="18" charset="0"/>
                <a:cs typeface="Times New Roman" pitchFamily="18" charset="0"/>
              </a:rPr>
              <a:t>escuchar </a:t>
            </a:r>
            <a:r>
              <a:rPr lang="es-ES" sz="3600" dirty="0">
                <a:latin typeface="Times New Roman" pitchFamily="18" charset="0"/>
                <a:cs typeface="Times New Roman" pitchFamily="18" charset="0"/>
              </a:rPr>
              <a:t>puede </a:t>
            </a:r>
            <a:r>
              <a:rPr lang="es-ES" sz="3600" dirty="0" smtClean="0">
                <a:latin typeface="Times New Roman" pitchFamily="18" charset="0"/>
                <a:cs typeface="Times New Roman" pitchFamily="18" charset="0"/>
              </a:rPr>
              <a:t>saber</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y </a:t>
            </a:r>
            <a:r>
              <a:rPr lang="en-US" sz="3600" dirty="0" err="1" smtClean="0">
                <a:latin typeface="Times New Roman" pitchFamily="18" charset="0"/>
                <a:cs typeface="Times New Roman" pitchFamily="18" charset="0"/>
              </a:rPr>
              <a:t>entender</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 </a:t>
            </a:r>
            <a:r>
              <a:rPr lang="es-ES" sz="3600" dirty="0">
                <a:latin typeface="Times New Roman" pitchFamily="18" charset="0"/>
                <a:cs typeface="Times New Roman" pitchFamily="18" charset="0"/>
              </a:rPr>
              <a:t>la verdad del Evangelio en una sola lección. </a:t>
            </a:r>
            <a:r>
              <a:rPr lang="es-ES" sz="3600" dirty="0" smtClean="0">
                <a:latin typeface="Times New Roman" pitchFamily="18" charset="0"/>
                <a:cs typeface="Times New Roman" pitchFamily="18" charset="0"/>
              </a:rPr>
              <a:t>S</a:t>
            </a:r>
            <a:r>
              <a:rPr lang="en-US" sz="3600" dirty="0" smtClean="0">
                <a:latin typeface="Times New Roman" pitchFamily="18" charset="0"/>
                <a:cs typeface="Times New Roman" pitchFamily="18" charset="0"/>
              </a:rPr>
              <a:t>e </a:t>
            </a:r>
            <a:r>
              <a:rPr lang="en-US" sz="3600" dirty="0" err="1" smtClean="0">
                <a:latin typeface="Times New Roman" pitchFamily="18" charset="0"/>
                <a:cs typeface="Times New Roman" pitchFamily="18" charset="0"/>
              </a:rPr>
              <a:t>recomienda</a:t>
            </a:r>
            <a:r>
              <a:rPr lang="en-US" sz="3600" dirty="0" smtClean="0">
                <a:latin typeface="Times New Roman" pitchFamily="18" charset="0"/>
                <a:cs typeface="Times New Roman" pitchFamily="18" charset="0"/>
              </a:rPr>
              <a:t> un </a:t>
            </a:r>
            <a:r>
              <a:rPr lang="en-US" sz="3600" dirty="0" err="1" smtClean="0">
                <a:latin typeface="Times New Roman" pitchFamily="18" charset="0"/>
                <a:cs typeface="Times New Roman" pitchFamily="18" charset="0"/>
              </a:rPr>
              <a:t>estudio</a:t>
            </a:r>
            <a:r>
              <a:rPr lang="es-ES" sz="3600" dirty="0" smtClean="0">
                <a:latin typeface="Times New Roman" pitchFamily="18" charset="0"/>
                <a:cs typeface="Times New Roman" pitchFamily="18" charset="0"/>
              </a:rPr>
              <a:t> </a:t>
            </a:r>
            <a:r>
              <a:rPr lang="es-ES" sz="3600" dirty="0">
                <a:latin typeface="Times New Roman" pitchFamily="18" charset="0"/>
                <a:cs typeface="Times New Roman" pitchFamily="18" charset="0"/>
              </a:rPr>
              <a:t>adicional </a:t>
            </a:r>
            <a:r>
              <a:rPr lang="en-US" sz="3600" dirty="0" smtClean="0">
                <a:latin typeface="Times New Roman" pitchFamily="18" charset="0"/>
                <a:cs typeface="Times New Roman" pitchFamily="18" charset="0"/>
              </a:rPr>
              <a:t>de </a:t>
            </a:r>
            <a:r>
              <a:rPr lang="en-US" sz="3600" dirty="0" err="1" smtClean="0">
                <a:latin typeface="Times New Roman" pitchFamily="18" charset="0"/>
                <a:cs typeface="Times New Roman" pitchFamily="18" charset="0"/>
              </a:rPr>
              <a:t>seguimiento</a:t>
            </a:r>
            <a:r>
              <a:rPr lang="en-US" sz="3600" dirty="0" smtClean="0">
                <a:latin typeface="Times New Roman" pitchFamily="18" charset="0"/>
                <a:cs typeface="Times New Roman" pitchFamily="18" charset="0"/>
              </a:rPr>
              <a:t>, </a:t>
            </a:r>
            <a:r>
              <a:rPr lang="es-ES" sz="3600" dirty="0" smtClean="0">
                <a:latin typeface="Times New Roman" pitchFamily="18" charset="0"/>
                <a:cs typeface="Times New Roman" pitchFamily="18" charset="0"/>
              </a:rPr>
              <a:t>para </a:t>
            </a:r>
            <a:r>
              <a:rPr lang="es-ES" sz="3600" dirty="0">
                <a:latin typeface="Times New Roman" pitchFamily="18" charset="0"/>
                <a:cs typeface="Times New Roman" pitchFamily="18" charset="0"/>
              </a:rPr>
              <a:t>cumplir con las enseñanzas de </a:t>
            </a:r>
            <a:r>
              <a:rPr lang="es-ES" sz="3600" dirty="0" smtClean="0">
                <a:latin typeface="Times New Roman" pitchFamily="18" charset="0"/>
                <a:cs typeface="Times New Roman" pitchFamily="18" charset="0"/>
              </a:rPr>
              <a:t>Cristo</a:t>
            </a:r>
            <a:r>
              <a:rPr lang="es-ES" sz="3600" dirty="0">
                <a:latin typeface="Times New Roman" pitchFamily="18" charset="0"/>
                <a:cs typeface="Times New Roman" pitchFamily="18" charset="0"/>
              </a:rPr>
              <a:t>.</a:t>
            </a:r>
          </a:p>
        </p:txBody>
      </p:sp>
    </p:spTree>
    <p:extLst>
      <p:ext uri="{BB962C8B-B14F-4D97-AF65-F5344CB8AC3E}">
        <p14:creationId xmlns:p14="http://schemas.microsoft.com/office/powerpoint/2010/main" xmlns="" val="40812412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143000" y="914400"/>
            <a:ext cx="7085835" cy="3810000"/>
          </a:xfrm>
          <a:prstGeom prst="rect">
            <a:avLst/>
          </a:prstGeom>
          <a:noFill/>
          <a:ln w="9525">
            <a:noFill/>
            <a:miter lim="800000"/>
            <a:headEnd/>
            <a:tailEnd/>
          </a:ln>
        </p:spPr>
      </p:pic>
      <p:sp>
        <p:nvSpPr>
          <p:cNvPr id="21506" name="Rectangle 2"/>
          <p:cNvSpPr>
            <a:spLocks noChangeArrowheads="1"/>
          </p:cNvSpPr>
          <p:nvPr/>
        </p:nvSpPr>
        <p:spPr bwMode="auto">
          <a:xfrm>
            <a:off x="685800" y="5234970"/>
            <a:ext cx="7848600" cy="784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s-ES" sz="1800" dirty="0">
                <a:latin typeface="Times New Roman" pitchFamily="18" charset="0"/>
                <a:cs typeface="Times New Roman" pitchFamily="18" charset="0"/>
              </a:rPr>
              <a:t>Nuestra </a:t>
            </a:r>
            <a:r>
              <a:rPr lang="es-ES" sz="1800" dirty="0" smtClean="0">
                <a:latin typeface="Times New Roman" pitchFamily="18" charset="0"/>
                <a:cs typeface="Times New Roman" pitchFamily="18" charset="0"/>
              </a:rPr>
              <a:t>FE </a:t>
            </a:r>
            <a:r>
              <a:rPr lang="es-ES" sz="1800" dirty="0">
                <a:latin typeface="Times New Roman" pitchFamily="18" charset="0"/>
                <a:cs typeface="Times New Roman" pitchFamily="18" charset="0"/>
              </a:rPr>
              <a:t>debe ser lo suficientemente fuerte como para llevarnos a </a:t>
            </a:r>
            <a:r>
              <a:rPr lang="es-ES" sz="1800" dirty="0" smtClean="0">
                <a:solidFill>
                  <a:srgbClr val="FF0000"/>
                </a:solidFill>
                <a:latin typeface="Times New Roman" pitchFamily="18" charset="0"/>
                <a:cs typeface="Times New Roman" pitchFamily="18" charset="0"/>
              </a:rPr>
              <a:t>CONFESAR</a:t>
            </a:r>
            <a:r>
              <a:rPr lang="es-ES" sz="1800" dirty="0" smtClean="0">
                <a:latin typeface="Times New Roman" pitchFamily="18" charset="0"/>
                <a:cs typeface="Times New Roman" pitchFamily="18" charset="0"/>
              </a:rPr>
              <a:t>. </a:t>
            </a:r>
          </a:p>
          <a:p>
            <a:pPr eaLnBrk="1" fontAlgn="base" hangingPunct="1">
              <a:spcBef>
                <a:spcPct val="50000"/>
              </a:spcBef>
              <a:spcAft>
                <a:spcPct val="0"/>
              </a:spcAft>
            </a:pPr>
            <a:r>
              <a:rPr lang="es-ES" sz="1800" b="1" dirty="0" smtClean="0">
                <a:solidFill>
                  <a:srgbClr val="0070C0"/>
                </a:solidFill>
                <a:latin typeface="Times New Roman" pitchFamily="18" charset="0"/>
                <a:cs typeface="Times New Roman" pitchFamily="18" charset="0"/>
              </a:rPr>
              <a:t>CONFESAMOS </a:t>
            </a:r>
            <a:r>
              <a:rPr lang="es-ES" sz="1800" b="1" dirty="0">
                <a:solidFill>
                  <a:srgbClr val="0070C0"/>
                </a:solidFill>
                <a:latin typeface="Times New Roman" pitchFamily="18" charset="0"/>
                <a:cs typeface="Times New Roman" pitchFamily="18" charset="0"/>
              </a:rPr>
              <a:t>públicamente nuestra </a:t>
            </a:r>
            <a:r>
              <a:rPr lang="es-ES" sz="1800" b="1" dirty="0" smtClean="0">
                <a:solidFill>
                  <a:srgbClr val="0070C0"/>
                </a:solidFill>
                <a:latin typeface="Times New Roman" pitchFamily="18" charset="0"/>
                <a:cs typeface="Times New Roman" pitchFamily="18" charset="0"/>
              </a:rPr>
              <a:t>FE </a:t>
            </a:r>
            <a:r>
              <a:rPr lang="es-ES" sz="1800" dirty="0">
                <a:latin typeface="Times New Roman" pitchFamily="18" charset="0"/>
                <a:cs typeface="Times New Roman" pitchFamily="18" charset="0"/>
              </a:rPr>
              <a:t>(no nuestros pecados) para ser </a:t>
            </a:r>
            <a:r>
              <a:rPr lang="es-ES" sz="1800" dirty="0" smtClean="0">
                <a:latin typeface="Times New Roman" pitchFamily="18" charset="0"/>
                <a:cs typeface="Times New Roman" pitchFamily="18" charset="0"/>
              </a:rPr>
              <a:t>salvos.</a:t>
            </a:r>
            <a:endParaRPr lang="en-US" altLang="es-E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38139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1143000" y="1600200"/>
            <a:ext cx="7100887" cy="3818093"/>
          </a:xfrm>
          <a:prstGeom prst="rect">
            <a:avLst/>
          </a:prstGeom>
          <a:noFill/>
          <a:ln w="9525">
            <a:noFill/>
            <a:miter lim="800000"/>
            <a:headEnd/>
            <a:tailEnd/>
          </a:ln>
        </p:spPr>
      </p:pic>
      <p:sp>
        <p:nvSpPr>
          <p:cNvPr id="22531" name="Rectangle 2"/>
          <p:cNvSpPr>
            <a:spLocks noChangeArrowheads="1"/>
          </p:cNvSpPr>
          <p:nvPr/>
        </p:nvSpPr>
        <p:spPr bwMode="auto">
          <a:xfrm>
            <a:off x="1066800" y="381000"/>
            <a:ext cx="7010400" cy="62632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sz="2000" dirty="0">
                <a:latin typeface="Times New Roman" pitchFamily="18" charset="0"/>
                <a:cs typeface="Times New Roman" pitchFamily="18" charset="0"/>
              </a:rPr>
              <a:t>Hechos </a:t>
            </a:r>
            <a:r>
              <a:rPr lang="es-ES" sz="2000" dirty="0" smtClean="0">
                <a:latin typeface="Times New Roman" pitchFamily="18" charset="0"/>
                <a:cs typeface="Times New Roman" pitchFamily="18" charset="0"/>
              </a:rPr>
              <a:t>8:3</a:t>
            </a:r>
            <a:r>
              <a:rPr lang="en-US" altLang="es-ES" sz="2000" dirty="0" smtClean="0"/>
              <a:t>7</a:t>
            </a:r>
          </a:p>
          <a:p>
            <a:pPr eaLnBrk="1" hangingPunct="1">
              <a:spcBef>
                <a:spcPct val="50000"/>
              </a:spcBef>
            </a:pPr>
            <a:r>
              <a:rPr lang="es-ES" sz="1800" dirty="0" smtClean="0">
                <a:latin typeface="Times New Roman" pitchFamily="18" charset="0"/>
                <a:cs typeface="Times New Roman" pitchFamily="18" charset="0"/>
              </a:rPr>
              <a:t>Felipe </a:t>
            </a:r>
            <a:r>
              <a:rPr lang="es-ES" sz="1800" dirty="0">
                <a:latin typeface="Times New Roman" pitchFamily="18" charset="0"/>
                <a:cs typeface="Times New Roman" pitchFamily="18" charset="0"/>
              </a:rPr>
              <a:t>le dijo: </a:t>
            </a:r>
            <a:r>
              <a:rPr lang="es-ES" sz="1800" dirty="0" smtClean="0">
                <a:latin typeface="Times New Roman" pitchFamily="18" charset="0"/>
                <a:cs typeface="Times New Roman" pitchFamily="18" charset="0"/>
              </a:rPr>
              <a:t>Si </a:t>
            </a:r>
            <a:r>
              <a:rPr lang="es-ES" sz="1800" dirty="0">
                <a:latin typeface="Times New Roman" pitchFamily="18" charset="0"/>
                <a:cs typeface="Times New Roman" pitchFamily="18" charset="0"/>
              </a:rPr>
              <a:t>crees de todo corazón, puedes ser </a:t>
            </a:r>
            <a:r>
              <a:rPr lang="es-ES" sz="1800" dirty="0" smtClean="0">
                <a:latin typeface="Times New Roman" pitchFamily="18" charset="0"/>
                <a:cs typeface="Times New Roman" pitchFamily="18" charset="0"/>
              </a:rPr>
              <a:t>bautizado. Y </a:t>
            </a:r>
            <a:r>
              <a:rPr lang="es-ES" sz="1800" dirty="0">
                <a:latin typeface="Times New Roman" pitchFamily="18" charset="0"/>
                <a:cs typeface="Times New Roman" pitchFamily="18" charset="0"/>
              </a:rPr>
              <a:t>el eunuco respondió</a:t>
            </a:r>
            <a:r>
              <a:rPr lang="es-ES" sz="1800" b="1" dirty="0">
                <a:latin typeface="Times New Roman" pitchFamily="18" charset="0"/>
                <a:cs typeface="Times New Roman" pitchFamily="18" charset="0"/>
              </a:rPr>
              <a:t>: </a:t>
            </a:r>
            <a:r>
              <a:rPr lang="es-ES" b="1" dirty="0" smtClean="0">
                <a:solidFill>
                  <a:srgbClr val="FF0000"/>
                </a:solidFill>
                <a:latin typeface="Times New Roman" pitchFamily="18" charset="0"/>
                <a:cs typeface="Times New Roman" pitchFamily="18" charset="0"/>
              </a:rPr>
              <a:t>Creo </a:t>
            </a:r>
            <a:r>
              <a:rPr lang="es-ES" b="1" dirty="0">
                <a:solidFill>
                  <a:srgbClr val="FF0000"/>
                </a:solidFill>
                <a:latin typeface="Times New Roman" pitchFamily="18" charset="0"/>
                <a:cs typeface="Times New Roman" pitchFamily="18" charset="0"/>
              </a:rPr>
              <a:t>que Jesucristo es el Hijo de Dios.</a:t>
            </a: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n-US" altLang="es-ES" sz="2000" dirty="0">
              <a:solidFill>
                <a:srgbClr val="000000"/>
              </a:solidFill>
              <a:latin typeface="Times New Roman" pitchFamily="18" charset="0"/>
              <a:cs typeface="Times New Roman" pitchFamily="18" charset="0"/>
            </a:endParaRPr>
          </a:p>
          <a:p>
            <a:pPr eaLnBrk="1" fontAlgn="base" hangingPunct="1">
              <a:spcBef>
                <a:spcPct val="50000"/>
              </a:spcBef>
              <a:spcAft>
                <a:spcPct val="0"/>
              </a:spcAft>
            </a:pPr>
            <a:endParaRPr lang="es-ES" sz="2000" dirty="0" smtClean="0">
              <a:latin typeface="Times New Roman" pitchFamily="18" charset="0"/>
              <a:cs typeface="Times New Roman" pitchFamily="18" charset="0"/>
            </a:endParaRPr>
          </a:p>
          <a:p>
            <a:pPr eaLnBrk="1" fontAlgn="base" hangingPunct="1">
              <a:spcBef>
                <a:spcPct val="50000"/>
              </a:spcBef>
              <a:spcAft>
                <a:spcPct val="0"/>
              </a:spcAft>
            </a:pPr>
            <a:r>
              <a:rPr lang="es-ES" sz="2000" dirty="0" smtClean="0">
                <a:latin typeface="Times New Roman" pitchFamily="18" charset="0"/>
                <a:cs typeface="Times New Roman" pitchFamily="18" charset="0"/>
              </a:rPr>
              <a:t>¿</a:t>
            </a:r>
            <a:r>
              <a:rPr lang="es-ES" sz="2000" dirty="0">
                <a:latin typeface="Times New Roman" pitchFamily="18" charset="0"/>
                <a:cs typeface="Times New Roman" pitchFamily="18" charset="0"/>
              </a:rPr>
              <a:t>Es la confesión </a:t>
            </a:r>
            <a:r>
              <a:rPr lang="en-US" sz="2000" dirty="0" smtClean="0">
                <a:latin typeface="Times New Roman" pitchFamily="18" charset="0"/>
                <a:cs typeface="Times New Roman" pitchFamily="18" charset="0"/>
              </a:rPr>
              <a:t>la </a:t>
            </a:r>
            <a:r>
              <a:rPr lang="es-ES" sz="2000" dirty="0" smtClean="0">
                <a:latin typeface="Times New Roman" pitchFamily="18" charset="0"/>
                <a:cs typeface="Times New Roman" pitchFamily="18" charset="0"/>
              </a:rPr>
              <a:t>que </a:t>
            </a:r>
            <a:r>
              <a:rPr lang="es-ES" sz="2000" dirty="0">
                <a:latin typeface="Times New Roman" pitchFamily="18" charset="0"/>
                <a:cs typeface="Times New Roman" pitchFamily="18" charset="0"/>
              </a:rPr>
              <a:t>nos pone en la línea de </a:t>
            </a:r>
            <a:r>
              <a:rPr lang="en-US" sz="2000" dirty="0" err="1" smtClean="0">
                <a:latin typeface="Times New Roman" pitchFamily="18" charset="0"/>
                <a:cs typeface="Times New Roman" pitchFamily="18" charset="0"/>
              </a:rPr>
              <a:t>salvacion</a:t>
            </a:r>
            <a:r>
              <a:rPr lang="es-ES" sz="2000" dirty="0" smtClean="0">
                <a:latin typeface="Times New Roman" pitchFamily="18" charset="0"/>
                <a:cs typeface="Times New Roman" pitchFamily="18" charset="0"/>
              </a:rPr>
              <a:t>? </a:t>
            </a:r>
          </a:p>
          <a:p>
            <a:pPr eaLnBrk="1" fontAlgn="base" hangingPunct="1">
              <a:spcBef>
                <a:spcPct val="50000"/>
              </a:spcBef>
              <a:spcAft>
                <a:spcPct val="0"/>
              </a:spcAft>
            </a:pPr>
            <a:r>
              <a:rPr lang="es-ES" sz="2000" dirty="0" smtClean="0">
                <a:latin typeface="Times New Roman" pitchFamily="18" charset="0"/>
                <a:cs typeface="Times New Roman" pitchFamily="18" charset="0"/>
              </a:rPr>
              <a:t>¿Fue e</a:t>
            </a:r>
            <a:r>
              <a:rPr lang="en-US" sz="2000" dirty="0" smtClean="0">
                <a:latin typeface="Times New Roman" pitchFamily="18" charset="0"/>
                <a:cs typeface="Times New Roman" pitchFamily="18" charset="0"/>
              </a:rPr>
              <a:t>l</a:t>
            </a:r>
            <a:r>
              <a:rPr lang="es-ES" sz="2000" dirty="0" smtClean="0">
                <a:latin typeface="Times New Roman" pitchFamily="18" charset="0"/>
                <a:cs typeface="Times New Roman" pitchFamily="18" charset="0"/>
              </a:rPr>
              <a:t> </a:t>
            </a:r>
            <a:r>
              <a:rPr lang="es-ES" sz="2000" dirty="0">
                <a:latin typeface="Times New Roman" pitchFamily="18" charset="0"/>
                <a:cs typeface="Times New Roman" pitchFamily="18" charset="0"/>
              </a:rPr>
              <a:t>hombre en hechos 8 </a:t>
            </a:r>
            <a:r>
              <a:rPr lang="en-US" sz="2000" dirty="0" err="1" smtClean="0">
                <a:latin typeface="Times New Roman" pitchFamily="18" charset="0"/>
                <a:cs typeface="Times New Roman" pitchFamily="18" charset="0"/>
              </a:rPr>
              <a:t>fue</a:t>
            </a:r>
            <a:r>
              <a:rPr lang="en-US" sz="2000" dirty="0" smtClean="0">
                <a:latin typeface="Times New Roman" pitchFamily="18" charset="0"/>
                <a:cs typeface="Times New Roman" pitchFamily="18" charset="0"/>
              </a:rPr>
              <a:t> </a:t>
            </a:r>
            <a:r>
              <a:rPr lang="es-ES" sz="2000" dirty="0" smtClean="0">
                <a:latin typeface="Times New Roman" pitchFamily="18" charset="0"/>
                <a:cs typeface="Times New Roman" pitchFamily="18" charset="0"/>
              </a:rPr>
              <a:t>salvo </a:t>
            </a:r>
            <a:r>
              <a:rPr lang="es-ES" sz="2000" dirty="0">
                <a:latin typeface="Times New Roman" pitchFamily="18" charset="0"/>
                <a:cs typeface="Times New Roman" pitchFamily="18" charset="0"/>
              </a:rPr>
              <a:t>cuando confesó</a:t>
            </a:r>
            <a:r>
              <a:rPr lang="es-ES" sz="2000" dirty="0" smtClean="0">
                <a:latin typeface="Times New Roman" pitchFamily="18" charset="0"/>
                <a:cs typeface="Times New Roman" pitchFamily="18" charset="0"/>
              </a:rPr>
              <a:t>?</a:t>
            </a:r>
            <a:endParaRPr lang="en-US" altLang="es-ES"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8348378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457200"/>
            <a:ext cx="7848600" cy="57861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r>
              <a:rPr lang="es-ES" sz="2000" dirty="0">
                <a:latin typeface="Times New Roman" pitchFamily="18" charset="0"/>
                <a:cs typeface="Times New Roman" pitchFamily="18" charset="0"/>
              </a:rPr>
              <a:t>Hechos </a:t>
            </a:r>
            <a:r>
              <a:rPr lang="es-ES" sz="2000" dirty="0" smtClean="0">
                <a:latin typeface="Times New Roman" pitchFamily="18" charset="0"/>
                <a:cs typeface="Times New Roman" pitchFamily="18" charset="0"/>
              </a:rPr>
              <a:t>8:26-39</a:t>
            </a:r>
          </a:p>
          <a:p>
            <a:endParaRPr lang="es-ES" sz="2000" dirty="0">
              <a:latin typeface="Times New Roman" pitchFamily="18" charset="0"/>
              <a:cs typeface="Times New Roman" pitchFamily="18" charset="0"/>
            </a:endParaRPr>
          </a:p>
          <a:p>
            <a:pPr algn="just"/>
            <a:r>
              <a:rPr lang="es-ES" sz="2200" baseline="30000" dirty="0">
                <a:latin typeface="Times New Roman" pitchFamily="18" charset="0"/>
                <a:cs typeface="Times New Roman" pitchFamily="18" charset="0"/>
              </a:rPr>
              <a:t>26 </a:t>
            </a:r>
            <a:r>
              <a:rPr lang="es-ES" sz="2200" dirty="0">
                <a:latin typeface="Times New Roman" pitchFamily="18" charset="0"/>
                <a:cs typeface="Times New Roman" pitchFamily="18" charset="0"/>
              </a:rPr>
              <a:t>Un ángel del Señor le habló a Felipe, y le dijo: </a:t>
            </a:r>
            <a:r>
              <a:rPr lang="es-ES" sz="2200" dirty="0" smtClean="0">
                <a:latin typeface="Times New Roman" pitchFamily="18" charset="0"/>
                <a:cs typeface="Times New Roman" pitchFamily="18" charset="0"/>
              </a:rPr>
              <a:t>“Prepárate </a:t>
            </a:r>
            <a:r>
              <a:rPr lang="es-ES" sz="2200" dirty="0">
                <a:latin typeface="Times New Roman" pitchFamily="18" charset="0"/>
                <a:cs typeface="Times New Roman" pitchFamily="18" charset="0"/>
              </a:rPr>
              <a:t>para ir al desierto del sur, por el camino que va de Jerusalén a Gaza</a:t>
            </a:r>
            <a:r>
              <a:rPr lang="es-ES" sz="2200" dirty="0" smtClean="0">
                <a:latin typeface="Times New Roman" pitchFamily="18" charset="0"/>
                <a:cs typeface="Times New Roman" pitchFamily="18" charset="0"/>
              </a:rPr>
              <a:t>.” </a:t>
            </a:r>
            <a:r>
              <a:rPr lang="es-ES" sz="2200" baseline="30000" dirty="0" smtClean="0">
                <a:latin typeface="Times New Roman" pitchFamily="18" charset="0"/>
                <a:cs typeface="Times New Roman" pitchFamily="18" charset="0"/>
              </a:rPr>
              <a:t>27</a:t>
            </a:r>
            <a:r>
              <a:rPr lang="es-ES" sz="2200" baseline="30000" dirty="0">
                <a:latin typeface="Times New Roman" pitchFamily="18" charset="0"/>
                <a:cs typeface="Times New Roman" pitchFamily="18" charset="0"/>
              </a:rPr>
              <a:t> </a:t>
            </a:r>
            <a:r>
              <a:rPr lang="es-ES" sz="2200" dirty="0">
                <a:latin typeface="Times New Roman" pitchFamily="18" charset="0"/>
                <a:cs typeface="Times New Roman" pitchFamily="18" charset="0"/>
              </a:rPr>
              <a:t>Felipe obedeció y fue. En el camino vio a un etíope eunuco, funcionario de la </a:t>
            </a:r>
            <a:r>
              <a:rPr lang="es-ES" sz="2200" dirty="0" err="1">
                <a:latin typeface="Times New Roman" pitchFamily="18" charset="0"/>
                <a:cs typeface="Times New Roman" pitchFamily="18" charset="0"/>
              </a:rPr>
              <a:t>Candace</a:t>
            </a:r>
            <a:r>
              <a:rPr lang="es-ES" sz="2200" dirty="0">
                <a:latin typeface="Times New Roman" pitchFamily="18" charset="0"/>
                <a:cs typeface="Times New Roman" pitchFamily="18" charset="0"/>
              </a:rPr>
              <a:t>, reina de Etiopía. Era el administrador de todos sus tesoros, y había venido a Jerusalén para adorar; </a:t>
            </a:r>
            <a:r>
              <a:rPr lang="es-ES" sz="2200" baseline="30000" dirty="0">
                <a:latin typeface="Times New Roman" pitchFamily="18" charset="0"/>
                <a:cs typeface="Times New Roman" pitchFamily="18" charset="0"/>
              </a:rPr>
              <a:t>28 </a:t>
            </a:r>
            <a:r>
              <a:rPr lang="es-ES" sz="2200" dirty="0">
                <a:latin typeface="Times New Roman" pitchFamily="18" charset="0"/>
                <a:cs typeface="Times New Roman" pitchFamily="18" charset="0"/>
              </a:rPr>
              <a:t>y ahora iba de regreso en su carro, leyendo al profeta Isaías</a:t>
            </a:r>
            <a:r>
              <a:rPr lang="es-ES" sz="2200" dirty="0" smtClean="0">
                <a:latin typeface="Times New Roman" pitchFamily="18" charset="0"/>
                <a:cs typeface="Times New Roman" pitchFamily="18" charset="0"/>
              </a:rPr>
              <a:t>. </a:t>
            </a:r>
            <a:r>
              <a:rPr lang="es-ES" sz="2200" baseline="30000" dirty="0" smtClean="0">
                <a:latin typeface="Times New Roman" pitchFamily="18" charset="0"/>
                <a:cs typeface="Times New Roman" pitchFamily="18" charset="0"/>
              </a:rPr>
              <a:t>29</a:t>
            </a:r>
            <a:r>
              <a:rPr lang="es-ES" sz="2200" baseline="30000" dirty="0">
                <a:latin typeface="Times New Roman" pitchFamily="18" charset="0"/>
                <a:cs typeface="Times New Roman" pitchFamily="18" charset="0"/>
              </a:rPr>
              <a:t> </a:t>
            </a:r>
            <a:r>
              <a:rPr lang="es-ES" sz="2200" dirty="0">
                <a:latin typeface="Times New Roman" pitchFamily="18" charset="0"/>
                <a:cs typeface="Times New Roman" pitchFamily="18" charset="0"/>
              </a:rPr>
              <a:t>El Espíritu le dijo a Felipe: </a:t>
            </a:r>
            <a:r>
              <a:rPr lang="es-ES" sz="2200" dirty="0" smtClean="0">
                <a:latin typeface="Times New Roman" pitchFamily="18" charset="0"/>
                <a:cs typeface="Times New Roman" pitchFamily="18" charset="0"/>
              </a:rPr>
              <a:t>“Acércate </a:t>
            </a:r>
            <a:r>
              <a:rPr lang="es-ES" sz="2200" dirty="0">
                <a:latin typeface="Times New Roman" pitchFamily="18" charset="0"/>
                <a:cs typeface="Times New Roman" pitchFamily="18" charset="0"/>
              </a:rPr>
              <a:t>y júntate a ese </a:t>
            </a:r>
            <a:r>
              <a:rPr lang="es-ES" sz="2200" dirty="0" smtClean="0">
                <a:latin typeface="Times New Roman" pitchFamily="18" charset="0"/>
                <a:cs typeface="Times New Roman" pitchFamily="18" charset="0"/>
              </a:rPr>
              <a:t>carro.” </a:t>
            </a:r>
            <a:r>
              <a:rPr lang="es-ES" sz="2200" baseline="30000" dirty="0" smtClean="0">
                <a:latin typeface="Times New Roman" pitchFamily="18" charset="0"/>
                <a:cs typeface="Times New Roman" pitchFamily="18" charset="0"/>
              </a:rPr>
              <a:t>30</a:t>
            </a:r>
            <a:r>
              <a:rPr lang="es-ES" sz="2200" baseline="30000" dirty="0">
                <a:latin typeface="Times New Roman" pitchFamily="18" charset="0"/>
                <a:cs typeface="Times New Roman" pitchFamily="18" charset="0"/>
              </a:rPr>
              <a:t> </a:t>
            </a:r>
            <a:r>
              <a:rPr lang="es-ES" sz="2200" dirty="0">
                <a:latin typeface="Times New Roman" pitchFamily="18" charset="0"/>
                <a:cs typeface="Times New Roman" pitchFamily="18" charset="0"/>
              </a:rPr>
              <a:t>Cuando Felipe se acercó y lo oyó leer al profeta Isaías, le preguntó: </a:t>
            </a:r>
            <a:r>
              <a:rPr lang="es-ES" sz="2200" dirty="0" smtClean="0">
                <a:latin typeface="Times New Roman" pitchFamily="18" charset="0"/>
                <a:cs typeface="Times New Roman" pitchFamily="18" charset="0"/>
              </a:rPr>
              <a:t>“¿</a:t>
            </a:r>
            <a:r>
              <a:rPr lang="es-ES" sz="2200" dirty="0">
                <a:latin typeface="Times New Roman" pitchFamily="18" charset="0"/>
                <a:cs typeface="Times New Roman" pitchFamily="18" charset="0"/>
              </a:rPr>
              <a:t>Entiendes lo que </a:t>
            </a:r>
            <a:r>
              <a:rPr lang="es-ES" sz="2200" dirty="0" smtClean="0">
                <a:latin typeface="Times New Roman" pitchFamily="18" charset="0"/>
                <a:cs typeface="Times New Roman" pitchFamily="18" charset="0"/>
              </a:rPr>
              <a:t>lees?” </a:t>
            </a:r>
            <a:r>
              <a:rPr lang="es-ES" sz="2200" baseline="30000" dirty="0" smtClean="0">
                <a:latin typeface="Times New Roman" pitchFamily="18" charset="0"/>
                <a:cs typeface="Times New Roman" pitchFamily="18" charset="0"/>
              </a:rPr>
              <a:t>31</a:t>
            </a:r>
            <a:r>
              <a:rPr lang="es-ES" sz="2200" baseline="30000" dirty="0">
                <a:latin typeface="Times New Roman" pitchFamily="18" charset="0"/>
                <a:cs typeface="Times New Roman" pitchFamily="18" charset="0"/>
              </a:rPr>
              <a:t> </a:t>
            </a:r>
            <a:r>
              <a:rPr lang="es-ES" sz="2200" dirty="0">
                <a:latin typeface="Times New Roman" pitchFamily="18" charset="0"/>
                <a:cs typeface="Times New Roman" pitchFamily="18" charset="0"/>
              </a:rPr>
              <a:t>El etíope le respondió: </a:t>
            </a:r>
            <a:r>
              <a:rPr lang="es-ES" sz="2200" dirty="0" smtClean="0">
                <a:latin typeface="Times New Roman" pitchFamily="18" charset="0"/>
                <a:cs typeface="Times New Roman" pitchFamily="18" charset="0"/>
              </a:rPr>
              <a:t> “¿</a:t>
            </a:r>
            <a:r>
              <a:rPr lang="es-ES" sz="2200" dirty="0">
                <a:latin typeface="Times New Roman" pitchFamily="18" charset="0"/>
                <a:cs typeface="Times New Roman" pitchFamily="18" charset="0"/>
              </a:rPr>
              <a:t>Y cómo voy a entender, si nadie me enseña</a:t>
            </a:r>
            <a:r>
              <a:rPr lang="es-ES" sz="2200" dirty="0" smtClean="0">
                <a:latin typeface="Times New Roman" pitchFamily="18" charset="0"/>
                <a:cs typeface="Times New Roman" pitchFamily="18" charset="0"/>
              </a:rPr>
              <a:t>?”  </a:t>
            </a:r>
            <a:r>
              <a:rPr lang="es-ES" sz="2200" dirty="0">
                <a:latin typeface="Times New Roman" pitchFamily="18" charset="0"/>
                <a:cs typeface="Times New Roman" pitchFamily="18" charset="0"/>
              </a:rPr>
              <a:t>Y le rogó a Felipe que subiera al carro y se sentara con él. </a:t>
            </a:r>
            <a:r>
              <a:rPr lang="es-ES" sz="2200" baseline="30000" dirty="0">
                <a:latin typeface="Times New Roman" pitchFamily="18" charset="0"/>
                <a:cs typeface="Times New Roman" pitchFamily="18" charset="0"/>
              </a:rPr>
              <a:t>32 </a:t>
            </a:r>
            <a:r>
              <a:rPr lang="es-ES" sz="2200" dirty="0">
                <a:latin typeface="Times New Roman" pitchFamily="18" charset="0"/>
                <a:cs typeface="Times New Roman" pitchFamily="18" charset="0"/>
              </a:rPr>
              <a:t>El pasaje de la Escritura que leía era éste</a:t>
            </a:r>
            <a:r>
              <a:rPr lang="es-ES" sz="2200" dirty="0" smtClean="0">
                <a:latin typeface="Times New Roman" pitchFamily="18" charset="0"/>
                <a:cs typeface="Times New Roman" pitchFamily="18" charset="0"/>
              </a:rPr>
              <a:t>: “Como </a:t>
            </a:r>
            <a:r>
              <a:rPr lang="es-ES" sz="2200" dirty="0">
                <a:latin typeface="Times New Roman" pitchFamily="18" charset="0"/>
                <a:cs typeface="Times New Roman" pitchFamily="18" charset="0"/>
              </a:rPr>
              <a:t>oveja fue llevado a la </a:t>
            </a:r>
            <a:r>
              <a:rPr lang="es-ES" sz="2200" dirty="0" smtClean="0">
                <a:latin typeface="Times New Roman" pitchFamily="18" charset="0"/>
                <a:cs typeface="Times New Roman" pitchFamily="18" charset="0"/>
              </a:rPr>
              <a:t>muerte, como </a:t>
            </a:r>
            <a:r>
              <a:rPr lang="es-ES" sz="2200" dirty="0">
                <a:latin typeface="Times New Roman" pitchFamily="18" charset="0"/>
                <a:cs typeface="Times New Roman" pitchFamily="18" charset="0"/>
              </a:rPr>
              <a:t>cordero delante de </a:t>
            </a:r>
            <a:r>
              <a:rPr lang="es-ES" sz="2200" dirty="0" smtClean="0">
                <a:latin typeface="Times New Roman" pitchFamily="18" charset="0"/>
                <a:cs typeface="Times New Roman" pitchFamily="18" charset="0"/>
              </a:rPr>
              <a:t>sus trasquiladores</a:t>
            </a:r>
            <a:r>
              <a:rPr lang="es-ES" sz="2200" dirty="0">
                <a:latin typeface="Times New Roman" pitchFamily="18" charset="0"/>
                <a:cs typeface="Times New Roman" pitchFamily="18" charset="0"/>
              </a:rPr>
              <a:t> </a:t>
            </a:r>
            <a:r>
              <a:rPr lang="es-ES" sz="2200" dirty="0" smtClean="0">
                <a:latin typeface="Times New Roman" pitchFamily="18" charset="0"/>
                <a:cs typeface="Times New Roman" pitchFamily="18" charset="0"/>
              </a:rPr>
              <a:t>se </a:t>
            </a:r>
            <a:r>
              <a:rPr lang="es-ES" sz="2200" dirty="0">
                <a:latin typeface="Times New Roman" pitchFamily="18" charset="0"/>
                <a:cs typeface="Times New Roman" pitchFamily="18" charset="0"/>
              </a:rPr>
              <a:t>callará y no abrirá su </a:t>
            </a:r>
            <a:r>
              <a:rPr lang="es-ES" sz="2200" dirty="0" smtClean="0">
                <a:latin typeface="Times New Roman" pitchFamily="18" charset="0"/>
                <a:cs typeface="Times New Roman" pitchFamily="18" charset="0"/>
              </a:rPr>
              <a:t>boca. </a:t>
            </a:r>
            <a:r>
              <a:rPr lang="es-ES" sz="2200" baseline="30000" dirty="0" smtClean="0">
                <a:latin typeface="Times New Roman" pitchFamily="18" charset="0"/>
                <a:cs typeface="Times New Roman" pitchFamily="18" charset="0"/>
              </a:rPr>
              <a:t>33</a:t>
            </a:r>
            <a:r>
              <a:rPr lang="es-ES" sz="2200" baseline="30000" dirty="0">
                <a:latin typeface="Times New Roman" pitchFamily="18" charset="0"/>
                <a:cs typeface="Times New Roman" pitchFamily="18" charset="0"/>
              </a:rPr>
              <a:t> </a:t>
            </a:r>
            <a:r>
              <a:rPr lang="es-ES" sz="2200" dirty="0">
                <a:latin typeface="Times New Roman" pitchFamily="18" charset="0"/>
                <a:cs typeface="Times New Roman" pitchFamily="18" charset="0"/>
              </a:rPr>
              <a:t>Sufrirá la cárcel, el juicio y la muerte</a:t>
            </a:r>
            <a:r>
              <a:rPr lang="es-ES" sz="2200" dirty="0" smtClean="0">
                <a:latin typeface="Times New Roman" pitchFamily="18" charset="0"/>
                <a:cs typeface="Times New Roman" pitchFamily="18" charset="0"/>
              </a:rPr>
              <a:t>; ¿</a:t>
            </a:r>
            <a:r>
              <a:rPr lang="es-ES" sz="2200" dirty="0">
                <a:latin typeface="Times New Roman" pitchFamily="18" charset="0"/>
                <a:cs typeface="Times New Roman" pitchFamily="18" charset="0"/>
              </a:rPr>
              <a:t>y quién entonces contará su </a:t>
            </a:r>
            <a:r>
              <a:rPr lang="es-ES" sz="2200" dirty="0" smtClean="0">
                <a:latin typeface="Times New Roman" pitchFamily="18" charset="0"/>
                <a:cs typeface="Times New Roman" pitchFamily="18" charset="0"/>
              </a:rPr>
              <a:t>historia, si </a:t>
            </a:r>
            <a:r>
              <a:rPr lang="es-ES" sz="2200" dirty="0">
                <a:latin typeface="Times New Roman" pitchFamily="18" charset="0"/>
                <a:cs typeface="Times New Roman" pitchFamily="18" charset="0"/>
              </a:rPr>
              <a:t>él será arrancado por </a:t>
            </a:r>
            <a:r>
              <a:rPr lang="es-ES" sz="2200" dirty="0" smtClean="0">
                <a:latin typeface="Times New Roman" pitchFamily="18" charset="0"/>
                <a:cs typeface="Times New Roman" pitchFamily="18" charset="0"/>
              </a:rPr>
              <a:t>completo de </a:t>
            </a:r>
            <a:r>
              <a:rPr lang="es-ES" sz="2200" dirty="0">
                <a:latin typeface="Times New Roman" pitchFamily="18" charset="0"/>
                <a:cs typeface="Times New Roman" pitchFamily="18" charset="0"/>
              </a:rPr>
              <a:t>este mundo de los vivientes</a:t>
            </a:r>
            <a:r>
              <a:rPr lang="es-ES" sz="2200" dirty="0" smtClean="0">
                <a:latin typeface="Times New Roman" pitchFamily="18" charset="0"/>
                <a:cs typeface="Times New Roman" pitchFamily="18" charset="0"/>
              </a:rPr>
              <a:t>?”</a:t>
            </a:r>
            <a:endParaRPr lang="es-E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89282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914400"/>
            <a:ext cx="6477000" cy="4832092"/>
          </a:xfrm>
          <a:prstGeom prst="rect">
            <a:avLst/>
          </a:prstGeom>
          <a:noFill/>
        </p:spPr>
        <p:txBody>
          <a:bodyPr wrap="square" rtlCol="0">
            <a:spAutoFit/>
          </a:bodyPr>
          <a:lstStyle/>
          <a:p>
            <a:pPr algn="just"/>
            <a:r>
              <a:rPr lang="es-ES" sz="2200" baseline="30000" dirty="0" smtClean="0">
                <a:latin typeface="Times New Roman" pitchFamily="18" charset="0"/>
                <a:cs typeface="Times New Roman" pitchFamily="18" charset="0"/>
              </a:rPr>
              <a:t>34 </a:t>
            </a:r>
            <a:r>
              <a:rPr lang="es-ES" sz="2200" dirty="0" smtClean="0">
                <a:latin typeface="Times New Roman" pitchFamily="18" charset="0"/>
                <a:cs typeface="Times New Roman" pitchFamily="18" charset="0"/>
              </a:rPr>
              <a:t>El eunuco le preguntó a Felipe: “Te ruego que me digas: ¿De quién habla el profeta? ¿Habla de sí mismo, o de algún otro?” </a:t>
            </a:r>
            <a:r>
              <a:rPr lang="es-ES" sz="2200" baseline="30000" dirty="0" smtClean="0">
                <a:latin typeface="Times New Roman" pitchFamily="18" charset="0"/>
                <a:cs typeface="Times New Roman" pitchFamily="18" charset="0"/>
              </a:rPr>
              <a:t>35 </a:t>
            </a:r>
            <a:r>
              <a:rPr lang="es-ES" sz="2200" dirty="0" smtClean="0">
                <a:latin typeface="Times New Roman" pitchFamily="18" charset="0"/>
                <a:cs typeface="Times New Roman" pitchFamily="18" charset="0"/>
              </a:rPr>
              <a:t>Entonces Felipe le empezó a explicar a partir de la escritura que leía, y le habló también de las buenas noticias de Jesús. </a:t>
            </a:r>
            <a:r>
              <a:rPr lang="es-ES" sz="2200" baseline="30000" dirty="0" smtClean="0">
                <a:latin typeface="Times New Roman" pitchFamily="18" charset="0"/>
                <a:cs typeface="Times New Roman" pitchFamily="18" charset="0"/>
              </a:rPr>
              <a:t>36 </a:t>
            </a:r>
            <a:r>
              <a:rPr lang="es-ES" sz="2200" dirty="0" smtClean="0">
                <a:latin typeface="Times New Roman" pitchFamily="18" charset="0"/>
                <a:cs typeface="Times New Roman" pitchFamily="18" charset="0"/>
              </a:rPr>
              <a:t>En el camino encontraron agua, y el eunuco dijo: “Aquí hay agua; ¿hay algo que me impida ser bautizado?” </a:t>
            </a:r>
            <a:r>
              <a:rPr lang="es-ES" sz="2200" baseline="30000" dirty="0" smtClean="0">
                <a:latin typeface="Times New Roman" pitchFamily="18" charset="0"/>
                <a:cs typeface="Times New Roman" pitchFamily="18" charset="0"/>
              </a:rPr>
              <a:t>37 </a:t>
            </a:r>
            <a:r>
              <a:rPr lang="es-ES" sz="2200" dirty="0" smtClean="0">
                <a:latin typeface="Times New Roman" pitchFamily="18" charset="0"/>
                <a:cs typeface="Times New Roman" pitchFamily="18" charset="0"/>
              </a:rPr>
              <a:t>Felipe le dijo: “Si crees de todo corazón, puedes ser bautizado.” Y el eunuco respondió: “Creo que Jesucristo es el Hijo de Dios.” </a:t>
            </a:r>
            <a:r>
              <a:rPr lang="es-ES" sz="2200" baseline="30000" dirty="0" smtClean="0">
                <a:latin typeface="Times New Roman" pitchFamily="18" charset="0"/>
                <a:cs typeface="Times New Roman" pitchFamily="18" charset="0"/>
              </a:rPr>
              <a:t>38 </a:t>
            </a:r>
            <a:r>
              <a:rPr lang="es-ES" sz="2200" dirty="0" smtClean="0">
                <a:latin typeface="Times New Roman" pitchFamily="18" charset="0"/>
                <a:cs typeface="Times New Roman" pitchFamily="18" charset="0"/>
              </a:rPr>
              <a:t>Y el eunuco mandó detener el carro, y ambos descendieron al agua y Felipe lo bautizó. </a:t>
            </a:r>
            <a:r>
              <a:rPr lang="es-ES" sz="2200" baseline="30000" dirty="0" smtClean="0">
                <a:latin typeface="Times New Roman" pitchFamily="18" charset="0"/>
                <a:cs typeface="Times New Roman" pitchFamily="18" charset="0"/>
              </a:rPr>
              <a:t>39 </a:t>
            </a:r>
            <a:r>
              <a:rPr lang="es-ES" sz="2200" dirty="0" smtClean="0">
                <a:latin typeface="Times New Roman" pitchFamily="18" charset="0"/>
                <a:cs typeface="Times New Roman" pitchFamily="18" charset="0"/>
              </a:rPr>
              <a:t>Cuando salieron del agua, el Espíritu del Señor se llevó a Felipe y el eunuco no volvió a verlo, pero siguió su camino lleno de gozo.</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890965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143000" y="838200"/>
            <a:ext cx="7151352" cy="3845228"/>
          </a:xfrm>
          <a:prstGeom prst="rect">
            <a:avLst/>
          </a:prstGeom>
          <a:noFill/>
          <a:ln w="9525">
            <a:noFill/>
            <a:miter lim="800000"/>
            <a:headEnd/>
            <a:tailEnd/>
          </a:ln>
        </p:spPr>
      </p:pic>
      <p:sp>
        <p:nvSpPr>
          <p:cNvPr id="24578" name="Rectangle 2"/>
          <p:cNvSpPr>
            <a:spLocks noChangeArrowheads="1"/>
          </p:cNvSpPr>
          <p:nvPr/>
        </p:nvSpPr>
        <p:spPr bwMode="auto">
          <a:xfrm>
            <a:off x="762000" y="5105400"/>
            <a:ext cx="7696200" cy="8617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s-ES" sz="2000" dirty="0">
                <a:latin typeface="Times New Roman" pitchFamily="18" charset="0"/>
                <a:cs typeface="Times New Roman" pitchFamily="18" charset="0"/>
              </a:rPr>
              <a:t>LA FE del eunuco etíope era bastante fuerte para </a:t>
            </a:r>
            <a:r>
              <a:rPr lang="es-ES" sz="2000" dirty="0" smtClean="0">
                <a:latin typeface="Times New Roman" pitchFamily="18" charset="0"/>
                <a:cs typeface="Times New Roman" pitchFamily="18" charset="0"/>
              </a:rPr>
              <a:t>llevarlo al BAUTISMO</a:t>
            </a:r>
            <a:r>
              <a:rPr lang="es-ES" sz="2000" dirty="0">
                <a:latin typeface="Times New Roman" pitchFamily="18" charset="0"/>
                <a:cs typeface="Times New Roman" pitchFamily="18" charset="0"/>
              </a:rPr>
              <a:t>. </a:t>
            </a:r>
            <a:endParaRPr lang="es-ES" sz="2000" dirty="0" smtClean="0">
              <a:latin typeface="Times New Roman" pitchFamily="18" charset="0"/>
              <a:cs typeface="Times New Roman" pitchFamily="18" charset="0"/>
            </a:endParaRPr>
          </a:p>
          <a:p>
            <a:pPr algn="ctr" eaLnBrk="1" fontAlgn="base" hangingPunct="1">
              <a:spcBef>
                <a:spcPct val="50000"/>
              </a:spcBef>
              <a:spcAft>
                <a:spcPct val="0"/>
              </a:spcAft>
            </a:pPr>
            <a:r>
              <a:rPr lang="es-ES" sz="2000" dirty="0" smtClean="0">
                <a:latin typeface="Times New Roman" pitchFamily="18" charset="0"/>
                <a:cs typeface="Times New Roman" pitchFamily="18" charset="0"/>
              </a:rPr>
              <a:t>Considere </a:t>
            </a:r>
            <a:r>
              <a:rPr lang="es-ES" sz="2000" dirty="0">
                <a:latin typeface="Times New Roman" pitchFamily="18" charset="0"/>
                <a:cs typeface="Times New Roman" pitchFamily="18" charset="0"/>
              </a:rPr>
              <a:t>6 puntos importantes sobre esta historia.</a:t>
            </a:r>
            <a:endParaRPr lang="en-US" altLang="es-ES"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043301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867400"/>
          </a:xfrm>
        </p:spPr>
        <p:txBody>
          <a:bodyPr>
            <a:noAutofit/>
          </a:bodyPr>
          <a:lstStyle/>
          <a:p>
            <a:pPr marL="0" indent="0">
              <a:buNone/>
            </a:pPr>
            <a:r>
              <a:rPr lang="es-ES" sz="1800" b="1" dirty="0">
                <a:latin typeface="Times New Roman" pitchFamily="18" charset="0"/>
                <a:cs typeface="Times New Roman" pitchFamily="18" charset="0"/>
              </a:rPr>
              <a:t>Podemos aprender las siguientes cosas de la historia </a:t>
            </a:r>
            <a:r>
              <a:rPr lang="es-ES" sz="1800" b="1">
                <a:latin typeface="Times New Roman" pitchFamily="18" charset="0"/>
                <a:cs typeface="Times New Roman" pitchFamily="18" charset="0"/>
              </a:rPr>
              <a:t>en </a:t>
            </a:r>
            <a:r>
              <a:rPr lang="es-ES" sz="1800" b="1" smtClean="0">
                <a:latin typeface="Times New Roman" pitchFamily="18" charset="0"/>
                <a:cs typeface="Times New Roman" pitchFamily="18" charset="0"/>
              </a:rPr>
              <a:t>Hechos </a:t>
            </a:r>
            <a:r>
              <a:rPr lang="es-ES" sz="1800" b="1" dirty="0" smtClean="0">
                <a:latin typeface="Times New Roman" pitchFamily="18" charset="0"/>
                <a:cs typeface="Times New Roman" pitchFamily="18" charset="0"/>
              </a:rPr>
              <a:t>8:</a:t>
            </a:r>
          </a:p>
          <a:p>
            <a:pPr marL="0" indent="0">
              <a:buNone/>
            </a:pPr>
            <a:endParaRPr lang="es-ES" sz="1800" b="1" dirty="0" smtClean="0">
              <a:latin typeface="Times New Roman" pitchFamily="18" charset="0"/>
              <a:cs typeface="Times New Roman" pitchFamily="18" charset="0"/>
            </a:endParaRPr>
          </a:p>
          <a:p>
            <a:pPr marL="514350" indent="-514350" algn="just">
              <a:buFont typeface="+mj-lt"/>
              <a:buAutoNum type="arabicPeriod"/>
            </a:pPr>
            <a:r>
              <a:rPr lang="es-ES" sz="1800" dirty="0">
                <a:latin typeface="Times New Roman" pitchFamily="18" charset="0"/>
                <a:cs typeface="Times New Roman" pitchFamily="18" charset="0"/>
              </a:rPr>
              <a:t>El eunuco etíope viajó una gran distancia (cientos de millas) para adorar en Jerusalén. Estudiaba la palabra de Dios. No fue salvado sólo porque era una persona muy religiosa</a:t>
            </a:r>
            <a:r>
              <a:rPr lang="es-ES" sz="1800" dirty="0" smtClean="0">
                <a:latin typeface="Times New Roman" pitchFamily="18" charset="0"/>
                <a:cs typeface="Times New Roman" pitchFamily="18" charset="0"/>
              </a:rPr>
              <a:t>.</a:t>
            </a:r>
          </a:p>
          <a:p>
            <a:pPr marL="514350" indent="-514350" algn="just">
              <a:buFont typeface="+mj-lt"/>
              <a:buAutoNum type="arabicPeriod"/>
            </a:pPr>
            <a:endParaRPr lang="es-ES" sz="1800" dirty="0" smtClean="0">
              <a:latin typeface="Times New Roman" pitchFamily="18" charset="0"/>
              <a:cs typeface="Times New Roman" pitchFamily="18" charset="0"/>
            </a:endParaRPr>
          </a:p>
          <a:p>
            <a:pPr marL="514350" indent="-514350" algn="just">
              <a:buFont typeface="+mj-lt"/>
              <a:buAutoNum type="arabicPeriod"/>
            </a:pPr>
            <a:r>
              <a:rPr lang="es-ES" sz="1800" dirty="0" smtClean="0">
                <a:latin typeface="Times New Roman" pitchFamily="18" charset="0"/>
                <a:cs typeface="Times New Roman" pitchFamily="18" charset="0"/>
              </a:rPr>
              <a:t>A </a:t>
            </a:r>
            <a:r>
              <a:rPr lang="es-ES" sz="1800" dirty="0">
                <a:latin typeface="Times New Roman" pitchFamily="18" charset="0"/>
                <a:cs typeface="Times New Roman" pitchFamily="18" charset="0"/>
              </a:rPr>
              <a:t>veces somos incapaces de comprender ciertas escrituras sin la guía</a:t>
            </a:r>
            <a:r>
              <a:rPr lang="es-ES" sz="1800" dirty="0" smtClean="0">
                <a:latin typeface="Times New Roman" pitchFamily="18" charset="0"/>
                <a:cs typeface="Times New Roman" pitchFamily="18" charset="0"/>
              </a:rPr>
              <a:t>.</a:t>
            </a:r>
          </a:p>
          <a:p>
            <a:pPr marL="514350" indent="-514350" algn="just">
              <a:buFont typeface="+mj-lt"/>
              <a:buAutoNum type="arabicPeriod"/>
            </a:pPr>
            <a:endParaRPr lang="es-ES" sz="1800" dirty="0" smtClean="0">
              <a:latin typeface="Times New Roman" pitchFamily="18" charset="0"/>
              <a:cs typeface="Times New Roman" pitchFamily="18" charset="0"/>
            </a:endParaRPr>
          </a:p>
          <a:p>
            <a:pPr marL="514350" indent="-514350" algn="just">
              <a:buFont typeface="+mj-lt"/>
              <a:buAutoNum type="arabicPeriod"/>
            </a:pPr>
            <a:r>
              <a:rPr lang="es-ES" sz="1800" dirty="0">
                <a:latin typeface="Times New Roman" pitchFamily="18" charset="0"/>
                <a:cs typeface="Times New Roman" pitchFamily="18" charset="0"/>
              </a:rPr>
              <a:t>El eunuco pide ser </a:t>
            </a:r>
            <a:r>
              <a:rPr lang="es-ES" sz="1800" dirty="0" smtClean="0">
                <a:latin typeface="Times New Roman" pitchFamily="18" charset="0"/>
                <a:cs typeface="Times New Roman" pitchFamily="18" charset="0"/>
              </a:rPr>
              <a:t>bautizado</a:t>
            </a:r>
            <a:r>
              <a:rPr lang="en-US" sz="1800" dirty="0" smtClean="0">
                <a:latin typeface="Times New Roman" pitchFamily="18" charset="0"/>
                <a:cs typeface="Times New Roman" pitchFamily="18" charset="0"/>
              </a:rPr>
              <a:t>, </a:t>
            </a:r>
            <a:r>
              <a:rPr lang="es-ES" sz="1800" dirty="0" smtClean="0">
                <a:latin typeface="Times New Roman" pitchFamily="18" charset="0"/>
                <a:cs typeface="Times New Roman" pitchFamily="18" charset="0"/>
              </a:rPr>
              <a:t>aunque </a:t>
            </a:r>
            <a:r>
              <a:rPr lang="es-ES" sz="1800" dirty="0">
                <a:latin typeface="Times New Roman" pitchFamily="18" charset="0"/>
                <a:cs typeface="Times New Roman" pitchFamily="18" charset="0"/>
              </a:rPr>
              <a:t>no dice que </a:t>
            </a:r>
            <a:r>
              <a:rPr lang="es-ES" sz="1800" dirty="0" smtClean="0">
                <a:latin typeface="Times New Roman" pitchFamily="18" charset="0"/>
                <a:cs typeface="Times New Roman" pitchFamily="18" charset="0"/>
              </a:rPr>
              <a:t>Felipe </a:t>
            </a:r>
            <a:r>
              <a:rPr lang="es-ES" sz="1800" dirty="0">
                <a:latin typeface="Times New Roman" pitchFamily="18" charset="0"/>
                <a:cs typeface="Times New Roman" pitchFamily="18" charset="0"/>
              </a:rPr>
              <a:t>le dijo nada acerca del bautismo. Debemos concluir que bautismo estaba </a:t>
            </a:r>
            <a:r>
              <a:rPr lang="en-US" sz="1800" dirty="0" err="1" smtClean="0">
                <a:latin typeface="Times New Roman" pitchFamily="18" charset="0"/>
                <a:cs typeface="Times New Roman" pitchFamily="18" charset="0"/>
              </a:rPr>
              <a:t>incluido</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cuando uno </a:t>
            </a:r>
            <a:r>
              <a:rPr lang="es-ES" sz="1800" dirty="0" smtClean="0">
                <a:latin typeface="Times New Roman" pitchFamily="18" charset="0"/>
                <a:cs typeface="Times New Roman" pitchFamily="18" charset="0"/>
              </a:rPr>
              <a:t>“predica</a:t>
            </a:r>
            <a:r>
              <a:rPr lang="en-US" sz="1800" dirty="0" err="1" smtClean="0">
                <a:latin typeface="Times New Roman" pitchFamily="18" charset="0"/>
                <a:cs typeface="Times New Roman" pitchFamily="18" charset="0"/>
              </a:rPr>
              <a:t>ra</a:t>
            </a:r>
            <a:r>
              <a:rPr lang="en-US" sz="1800" dirty="0" smtClean="0">
                <a:latin typeface="Times New Roman" pitchFamily="18" charset="0"/>
                <a:cs typeface="Times New Roman" pitchFamily="18" charset="0"/>
              </a:rPr>
              <a:t> a </a:t>
            </a:r>
            <a:r>
              <a:rPr lang="es-ES" sz="1800" dirty="0" smtClean="0">
                <a:latin typeface="Times New Roman" pitchFamily="18" charset="0"/>
                <a:cs typeface="Times New Roman" pitchFamily="18" charset="0"/>
              </a:rPr>
              <a:t>Jesús” en </a:t>
            </a:r>
            <a:r>
              <a:rPr lang="es-ES" sz="1800" dirty="0">
                <a:latin typeface="Times New Roman" pitchFamily="18" charset="0"/>
                <a:cs typeface="Times New Roman" pitchFamily="18" charset="0"/>
              </a:rPr>
              <a:t>el primer siglo</a:t>
            </a:r>
            <a:r>
              <a:rPr lang="es-ES" sz="1800" dirty="0" smtClean="0">
                <a:latin typeface="Times New Roman" pitchFamily="18" charset="0"/>
                <a:cs typeface="Times New Roman" pitchFamily="18" charset="0"/>
              </a:rPr>
              <a:t>.</a:t>
            </a:r>
          </a:p>
          <a:p>
            <a:pPr marL="514350" indent="-514350" algn="just">
              <a:buFont typeface="+mj-lt"/>
              <a:buAutoNum type="arabicPeriod"/>
            </a:pPr>
            <a:endParaRPr lang="es-ES" sz="1800" dirty="0" smtClean="0">
              <a:latin typeface="Times New Roman" pitchFamily="18" charset="0"/>
              <a:cs typeface="Times New Roman" pitchFamily="18" charset="0"/>
            </a:endParaRPr>
          </a:p>
          <a:p>
            <a:pPr marL="514350" indent="-514350" algn="just">
              <a:buFont typeface="+mj-lt"/>
              <a:buAutoNum type="arabicPeriod"/>
            </a:pPr>
            <a:r>
              <a:rPr lang="es-ES" sz="1800" dirty="0">
                <a:latin typeface="Times New Roman" pitchFamily="18" charset="0"/>
                <a:cs typeface="Times New Roman" pitchFamily="18" charset="0"/>
              </a:rPr>
              <a:t>El eunuco sentía </a:t>
            </a:r>
            <a:r>
              <a:rPr lang="es-ES" sz="1800" dirty="0" smtClean="0">
                <a:latin typeface="Times New Roman" pitchFamily="18" charset="0"/>
                <a:cs typeface="Times New Roman" pitchFamily="18" charset="0"/>
              </a:rPr>
              <a:t>la urgente </a:t>
            </a:r>
            <a:r>
              <a:rPr lang="en-US" sz="1800" dirty="0" err="1" smtClean="0">
                <a:latin typeface="Times New Roman" pitchFamily="18" charset="0"/>
                <a:cs typeface="Times New Roman" pitchFamily="18" charset="0"/>
              </a:rPr>
              <a:t>necesidad</a:t>
            </a:r>
            <a:r>
              <a:rPr lang="es-E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de</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ser bautizado inmediatamente</a:t>
            </a:r>
            <a:r>
              <a:rPr lang="es-ES" sz="1800" dirty="0" smtClean="0">
                <a:latin typeface="Times New Roman" pitchFamily="18" charset="0"/>
                <a:cs typeface="Times New Roman" pitchFamily="18" charset="0"/>
              </a:rPr>
              <a:t>.</a:t>
            </a:r>
          </a:p>
          <a:p>
            <a:pPr marL="514350" indent="-514350" algn="just">
              <a:buFont typeface="+mj-lt"/>
              <a:buAutoNum type="arabicPeriod"/>
            </a:pPr>
            <a:endParaRPr lang="es-ES" sz="1800" dirty="0" smtClean="0">
              <a:latin typeface="Times New Roman" pitchFamily="18" charset="0"/>
              <a:cs typeface="Times New Roman" pitchFamily="18" charset="0"/>
            </a:endParaRPr>
          </a:p>
          <a:p>
            <a:pPr marL="514350" indent="-514350" algn="just">
              <a:buFont typeface="+mj-lt"/>
              <a:buAutoNum type="arabicPeriod"/>
            </a:pPr>
            <a:r>
              <a:rPr lang="es-ES" sz="1800" dirty="0">
                <a:latin typeface="Times New Roman" pitchFamily="18" charset="0"/>
                <a:cs typeface="Times New Roman" pitchFamily="18" charset="0"/>
              </a:rPr>
              <a:t>Si </a:t>
            </a:r>
            <a:r>
              <a:rPr lang="es-ES" sz="1800" dirty="0" smtClean="0">
                <a:latin typeface="Times New Roman" pitchFamily="18" charset="0"/>
                <a:cs typeface="Times New Roman" pitchFamily="18" charset="0"/>
              </a:rPr>
              <a:t>en el primer </a:t>
            </a:r>
            <a:r>
              <a:rPr lang="es-ES" sz="1800" dirty="0">
                <a:latin typeface="Times New Roman" pitchFamily="18" charset="0"/>
                <a:cs typeface="Times New Roman" pitchFamily="18" charset="0"/>
              </a:rPr>
              <a:t>siglo </a:t>
            </a:r>
            <a:r>
              <a:rPr lang="es-ES" sz="1800" dirty="0" smtClean="0">
                <a:latin typeface="Times New Roman" pitchFamily="18" charset="0"/>
                <a:cs typeface="Times New Roman" pitchFamily="18" charset="0"/>
              </a:rPr>
              <a:t>el bautismo fuera rociado o echado con agua, </a:t>
            </a:r>
            <a:r>
              <a:rPr lang="es-ES" sz="1800" dirty="0">
                <a:latin typeface="Times New Roman" pitchFamily="18" charset="0"/>
                <a:cs typeface="Times New Roman" pitchFamily="18" charset="0"/>
              </a:rPr>
              <a:t>no habría sido necesario </a:t>
            </a:r>
            <a:r>
              <a:rPr lang="en-US" sz="1800" dirty="0" err="1" smtClean="0">
                <a:latin typeface="Times New Roman" pitchFamily="18" charset="0"/>
                <a:cs typeface="Times New Roman" pitchFamily="18" charset="0"/>
              </a:rPr>
              <a:t>para</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Felipe y el eunuco </a:t>
            </a:r>
            <a:r>
              <a:rPr lang="es-E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descendieran</a:t>
            </a:r>
            <a:r>
              <a:rPr lang="en-US" sz="1800" dirty="0" smtClean="0">
                <a:latin typeface="Times New Roman" pitchFamily="18" charset="0"/>
                <a:cs typeface="Times New Roman" pitchFamily="18" charset="0"/>
              </a:rPr>
              <a:t> al </a:t>
            </a:r>
            <a:r>
              <a:rPr lang="es-ES" sz="1800" dirty="0" smtClean="0">
                <a:latin typeface="Times New Roman" pitchFamily="18" charset="0"/>
                <a:cs typeface="Times New Roman" pitchFamily="18" charset="0"/>
              </a:rPr>
              <a:t>agua.”</a:t>
            </a:r>
            <a:endParaRPr lang="en-US" sz="1800" dirty="0" smtClean="0">
              <a:latin typeface="Times New Roman" pitchFamily="18" charset="0"/>
              <a:cs typeface="Times New Roman" pitchFamily="18" charset="0"/>
            </a:endParaRPr>
          </a:p>
          <a:p>
            <a:pPr marL="514350" indent="-514350" algn="just">
              <a:buFont typeface="+mj-lt"/>
              <a:buAutoNum type="arabicPeriod"/>
            </a:pPr>
            <a:endParaRPr lang="es-ES" sz="1800" dirty="0" smtClean="0">
              <a:latin typeface="Times New Roman" pitchFamily="18" charset="0"/>
              <a:cs typeface="Times New Roman" pitchFamily="18" charset="0"/>
            </a:endParaRPr>
          </a:p>
          <a:p>
            <a:pPr marL="514350" indent="-514350" algn="just">
              <a:buFont typeface="+mj-lt"/>
              <a:buAutoNum type="arabicPeriod"/>
            </a:pPr>
            <a:r>
              <a:rPr lang="en-US" sz="1800" dirty="0" smtClean="0">
                <a:latin typeface="Times New Roman" pitchFamily="18" charset="0"/>
                <a:cs typeface="Times New Roman" pitchFamily="18" charset="0"/>
              </a:rPr>
              <a:t>El</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eunuco </a:t>
            </a:r>
            <a:r>
              <a:rPr lang="es-ES" sz="1800" dirty="0" smtClean="0">
                <a:latin typeface="Times New Roman" pitchFamily="18" charset="0"/>
                <a:cs typeface="Times New Roman" pitchFamily="18" charset="0"/>
              </a:rPr>
              <a:t>no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tenia</a:t>
            </a:r>
            <a:r>
              <a:rPr lang="es-ES" sz="1800" dirty="0" smtClean="0">
                <a:latin typeface="Times New Roman" pitchFamily="18" charset="0"/>
                <a:cs typeface="Times New Roman" pitchFamily="18" charset="0"/>
              </a:rPr>
              <a:t> “regocijo” </a:t>
            </a:r>
            <a:r>
              <a:rPr lang="es-ES" sz="1800" dirty="0">
                <a:latin typeface="Times New Roman" pitchFamily="18" charset="0"/>
                <a:cs typeface="Times New Roman" pitchFamily="18" charset="0"/>
              </a:rPr>
              <a:t>hasta después del bautismo</a:t>
            </a:r>
            <a:r>
              <a:rPr lang="es-ES" sz="1800" dirty="0" smtClean="0">
                <a:latin typeface="Times New Roman" pitchFamily="18" charset="0"/>
                <a:cs typeface="Times New Roman" pitchFamily="18" charset="0"/>
              </a:rPr>
              <a:t>.</a:t>
            </a:r>
            <a:endParaRPr lang="es-ES"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8909651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1143000" y="838200"/>
            <a:ext cx="7151352" cy="3845228"/>
          </a:xfrm>
          <a:prstGeom prst="rect">
            <a:avLst/>
          </a:prstGeom>
          <a:noFill/>
          <a:ln w="9525">
            <a:noFill/>
            <a:miter lim="800000"/>
            <a:headEnd/>
            <a:tailEnd/>
          </a:ln>
        </p:spPr>
      </p:pic>
      <p:sp>
        <p:nvSpPr>
          <p:cNvPr id="26626" name="Rectangle 2"/>
          <p:cNvSpPr>
            <a:spLocks noChangeArrowheads="1"/>
          </p:cNvSpPr>
          <p:nvPr/>
        </p:nvSpPr>
        <p:spPr bwMode="auto">
          <a:xfrm>
            <a:off x="1752600" y="4953000"/>
            <a:ext cx="57150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s-ES" sz="2000" dirty="0" smtClean="0"/>
              <a:t>E</a:t>
            </a:r>
            <a:r>
              <a:rPr lang="en-US" sz="2000" dirty="0" smtClean="0"/>
              <a:t>n el </a:t>
            </a:r>
            <a:r>
              <a:rPr lang="es-ES" sz="2000" dirty="0" smtClean="0"/>
              <a:t>Antiguo </a:t>
            </a:r>
            <a:r>
              <a:rPr lang="es-ES" sz="2000" dirty="0"/>
              <a:t>Testamento, </a:t>
            </a:r>
            <a:r>
              <a:rPr lang="es-ES" sz="2000" dirty="0" smtClean="0"/>
              <a:t>el libro </a:t>
            </a:r>
            <a:r>
              <a:rPr lang="es-ES" sz="2000" dirty="0"/>
              <a:t>de Isaías fue escrito unos 700 años </a:t>
            </a:r>
            <a:r>
              <a:rPr lang="en-US" sz="2000" dirty="0" smtClean="0"/>
              <a:t>antes</a:t>
            </a:r>
            <a:r>
              <a:rPr lang="es-ES" sz="2000" dirty="0" smtClean="0"/>
              <a:t> </a:t>
            </a:r>
            <a:r>
              <a:rPr lang="en-US" sz="2000" dirty="0" err="1" smtClean="0"/>
              <a:t>que</a:t>
            </a:r>
            <a:r>
              <a:rPr lang="en-US" sz="2000" dirty="0" smtClean="0"/>
              <a:t> </a:t>
            </a:r>
            <a:r>
              <a:rPr lang="es-ES" sz="2000" dirty="0" smtClean="0"/>
              <a:t>Cristo </a:t>
            </a:r>
            <a:r>
              <a:rPr lang="es-ES" sz="2000" dirty="0" err="1" smtClean="0"/>
              <a:t>naci</a:t>
            </a:r>
            <a:r>
              <a:rPr lang="en-US" sz="2000" dirty="0" smtClean="0"/>
              <a:t>era</a:t>
            </a:r>
            <a:r>
              <a:rPr lang="es-ES" sz="2000" dirty="0" smtClean="0"/>
              <a:t>. </a:t>
            </a:r>
          </a:p>
          <a:p>
            <a:pPr eaLnBrk="1" fontAlgn="base" hangingPunct="1">
              <a:spcBef>
                <a:spcPct val="50000"/>
              </a:spcBef>
              <a:spcAft>
                <a:spcPct val="0"/>
              </a:spcAft>
            </a:pPr>
            <a:r>
              <a:rPr lang="es-ES" sz="2000" dirty="0" smtClean="0"/>
              <a:t>Vamos </a:t>
            </a:r>
            <a:r>
              <a:rPr lang="es-ES" sz="2000" dirty="0"/>
              <a:t>a ver lo que el eunuco aprendió del pasaje que estaba leyendo en Isaías 53.</a:t>
            </a:r>
            <a:endParaRPr lang="en-US" altLang="es-ES" dirty="0">
              <a:solidFill>
                <a:srgbClr val="000000"/>
              </a:solidFill>
            </a:endParaRPr>
          </a:p>
        </p:txBody>
      </p:sp>
    </p:spTree>
    <p:extLst>
      <p:ext uri="{BB962C8B-B14F-4D97-AF65-F5344CB8AC3E}">
        <p14:creationId xmlns:p14="http://schemas.microsoft.com/office/powerpoint/2010/main" xmlns="" val="2494729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838200" y="914400"/>
            <a:ext cx="7543800" cy="4985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r>
              <a:rPr lang="es-ES" sz="2000" b="1" dirty="0">
                <a:latin typeface="+mn-lt"/>
                <a:cs typeface="Arial" panose="020B0604020202020204" pitchFamily="34" charset="0"/>
              </a:rPr>
              <a:t>Isaías 53</a:t>
            </a:r>
          </a:p>
          <a:p>
            <a:endParaRPr lang="es-ES" sz="1800" dirty="0" smtClean="0">
              <a:latin typeface="+mn-lt"/>
              <a:cs typeface="Arial" panose="020B0604020202020204" pitchFamily="34" charset="0"/>
            </a:endParaRPr>
          </a:p>
          <a:p>
            <a:pPr algn="just"/>
            <a:r>
              <a:rPr lang="es-ES" sz="2000" dirty="0" smtClean="0">
                <a:latin typeface="+mn-lt"/>
                <a:cs typeface="Arial" panose="020B0604020202020204" pitchFamily="34" charset="0"/>
              </a:rPr>
              <a:t>¿</a:t>
            </a:r>
            <a:r>
              <a:rPr lang="es-ES" sz="2000" dirty="0">
                <a:latin typeface="+mn-lt"/>
                <a:cs typeface="Arial" panose="020B0604020202020204" pitchFamily="34" charset="0"/>
              </a:rPr>
              <a:t>Quién ha creído a nuestro anuncio</a:t>
            </a:r>
            <a:r>
              <a:rPr lang="es-ES" sz="2000" dirty="0" smtClean="0">
                <a:latin typeface="+mn-lt"/>
                <a:cs typeface="Arial" panose="020B0604020202020204" pitchFamily="34" charset="0"/>
              </a:rPr>
              <a:t>? ¿</a:t>
            </a:r>
            <a:r>
              <a:rPr lang="es-ES" sz="2000" dirty="0">
                <a:latin typeface="+mn-lt"/>
                <a:cs typeface="Arial" panose="020B0604020202020204" pitchFamily="34" charset="0"/>
              </a:rPr>
              <a:t>En quién se ha manifestado el brazo del Señor</a:t>
            </a:r>
            <a:r>
              <a:rPr lang="es-ES" sz="2000" dirty="0" smtClean="0">
                <a:latin typeface="+mn-lt"/>
                <a:cs typeface="Arial" panose="020B0604020202020204" pitchFamily="34" charset="0"/>
              </a:rPr>
              <a:t>? </a:t>
            </a:r>
            <a:r>
              <a:rPr lang="es-ES" sz="2000" baseline="30000" dirty="0" smtClean="0">
                <a:latin typeface="+mn-lt"/>
                <a:cs typeface="Arial" panose="020B0604020202020204" pitchFamily="34" charset="0"/>
              </a:rPr>
              <a:t>2</a:t>
            </a:r>
            <a:r>
              <a:rPr lang="es-ES" sz="2000" b="1" baseline="30000" dirty="0">
                <a:latin typeface="+mn-lt"/>
                <a:cs typeface="Arial" panose="020B0604020202020204" pitchFamily="34" charset="0"/>
              </a:rPr>
              <a:t> </a:t>
            </a:r>
            <a:r>
              <a:rPr lang="es-ES" sz="2000" dirty="0">
                <a:latin typeface="+mn-lt"/>
                <a:cs typeface="Arial" panose="020B0604020202020204" pitchFamily="34" charset="0"/>
              </a:rPr>
              <a:t>Crecerá ante él como un renuevo</a:t>
            </a:r>
            <a:r>
              <a:rPr lang="es-ES" sz="2000" dirty="0" smtClean="0">
                <a:latin typeface="+mn-lt"/>
                <a:cs typeface="Arial" panose="020B0604020202020204" pitchFamily="34" charset="0"/>
              </a:rPr>
              <a:t>, como </a:t>
            </a:r>
            <a:r>
              <a:rPr lang="es-ES" sz="2000" dirty="0">
                <a:latin typeface="+mn-lt"/>
                <a:cs typeface="Arial" panose="020B0604020202020204" pitchFamily="34" charset="0"/>
              </a:rPr>
              <a:t>raíz en tierra seca</a:t>
            </a:r>
            <a:r>
              <a:rPr lang="es-ES" sz="2000" dirty="0" smtClean="0">
                <a:latin typeface="+mn-lt"/>
                <a:cs typeface="Arial" panose="020B0604020202020204" pitchFamily="34" charset="0"/>
              </a:rPr>
              <a:t>. No </a:t>
            </a:r>
            <a:r>
              <a:rPr lang="es-ES" sz="2000" dirty="0">
                <a:latin typeface="+mn-lt"/>
                <a:cs typeface="Arial" panose="020B0604020202020204" pitchFamily="34" charset="0"/>
              </a:rPr>
              <a:t>tendrá una apariencia atractiva</a:t>
            </a:r>
            <a:r>
              <a:rPr lang="es-ES" sz="2000" dirty="0" smtClean="0">
                <a:latin typeface="+mn-lt"/>
                <a:cs typeface="Arial" panose="020B0604020202020204" pitchFamily="34" charset="0"/>
              </a:rPr>
              <a:t>, ni </a:t>
            </a:r>
            <a:r>
              <a:rPr lang="es-ES" sz="2000" dirty="0">
                <a:latin typeface="+mn-lt"/>
                <a:cs typeface="Arial" panose="020B0604020202020204" pitchFamily="34" charset="0"/>
              </a:rPr>
              <a:t>una </a:t>
            </a:r>
            <a:r>
              <a:rPr lang="es-ES" sz="2000" dirty="0" smtClean="0">
                <a:latin typeface="+mn-lt"/>
                <a:cs typeface="Arial" panose="020B0604020202020204" pitchFamily="34" charset="0"/>
              </a:rPr>
              <a:t>hermosura impresionante. Lo </a:t>
            </a:r>
            <a:r>
              <a:rPr lang="es-ES" sz="2000" dirty="0">
                <a:latin typeface="+mn-lt"/>
                <a:cs typeface="Arial" panose="020B0604020202020204" pitchFamily="34" charset="0"/>
              </a:rPr>
              <a:t>veremos, pero sin atractivo </a:t>
            </a:r>
            <a:r>
              <a:rPr lang="es-ES" sz="2000" dirty="0" smtClean="0">
                <a:latin typeface="+mn-lt"/>
                <a:cs typeface="Arial" panose="020B0604020202020204" pitchFamily="34" charset="0"/>
              </a:rPr>
              <a:t>alguno para </a:t>
            </a:r>
            <a:r>
              <a:rPr lang="es-ES" sz="2000" dirty="0">
                <a:latin typeface="+mn-lt"/>
                <a:cs typeface="Arial" panose="020B0604020202020204" pitchFamily="34" charset="0"/>
              </a:rPr>
              <a:t>que más lo deseemos</a:t>
            </a:r>
            <a:r>
              <a:rPr lang="es-ES" sz="2000" dirty="0" smtClean="0">
                <a:latin typeface="+mn-lt"/>
                <a:cs typeface="Arial" panose="020B0604020202020204" pitchFamily="34" charset="0"/>
              </a:rPr>
              <a:t>. </a:t>
            </a:r>
            <a:r>
              <a:rPr lang="es-ES" sz="2000" baseline="30000" dirty="0" smtClean="0">
                <a:latin typeface="+mn-lt"/>
                <a:cs typeface="Arial" panose="020B0604020202020204" pitchFamily="34" charset="0"/>
              </a:rPr>
              <a:t>3</a:t>
            </a:r>
            <a:r>
              <a:rPr lang="es-ES" sz="2000" b="1" baseline="30000" dirty="0">
                <a:latin typeface="+mn-lt"/>
                <a:cs typeface="Arial" panose="020B0604020202020204" pitchFamily="34" charset="0"/>
              </a:rPr>
              <a:t> </a:t>
            </a:r>
            <a:r>
              <a:rPr lang="es-ES" sz="2000" dirty="0">
                <a:latin typeface="+mn-lt"/>
                <a:cs typeface="Arial" panose="020B0604020202020204" pitchFamily="34" charset="0"/>
              </a:rPr>
              <a:t>Será despreciado y </a:t>
            </a:r>
            <a:r>
              <a:rPr lang="es-ES" sz="2000" dirty="0" smtClean="0">
                <a:latin typeface="+mn-lt"/>
                <a:cs typeface="Arial" panose="020B0604020202020204" pitchFamily="34" charset="0"/>
              </a:rPr>
              <a:t>desechado por </a:t>
            </a:r>
            <a:r>
              <a:rPr lang="es-ES" sz="2000" dirty="0">
                <a:latin typeface="+mn-lt"/>
                <a:cs typeface="Arial" panose="020B0604020202020204" pitchFamily="34" charset="0"/>
              </a:rPr>
              <a:t>la humanidad entera</a:t>
            </a:r>
            <a:r>
              <a:rPr lang="es-ES" sz="2000" dirty="0" smtClean="0">
                <a:latin typeface="+mn-lt"/>
                <a:cs typeface="Arial" panose="020B0604020202020204" pitchFamily="34" charset="0"/>
              </a:rPr>
              <a:t>.  Será </a:t>
            </a:r>
            <a:r>
              <a:rPr lang="es-ES" sz="2000" dirty="0">
                <a:latin typeface="+mn-lt"/>
                <a:cs typeface="Arial" panose="020B0604020202020204" pitchFamily="34" charset="0"/>
              </a:rPr>
              <a:t>el hombre más sufrido</a:t>
            </a:r>
            <a:r>
              <a:rPr lang="es-ES" sz="2000" dirty="0" smtClean="0">
                <a:latin typeface="+mn-lt"/>
                <a:cs typeface="Arial" panose="020B0604020202020204" pitchFamily="34" charset="0"/>
              </a:rPr>
              <a:t>, el </a:t>
            </a:r>
            <a:r>
              <a:rPr lang="es-ES" sz="2000" dirty="0">
                <a:latin typeface="+mn-lt"/>
                <a:cs typeface="Arial" panose="020B0604020202020204" pitchFamily="34" charset="0"/>
              </a:rPr>
              <a:t>más experimentado en el sufrimiento</a:t>
            </a:r>
            <a:r>
              <a:rPr lang="es-ES" sz="2000" dirty="0" smtClean="0">
                <a:latin typeface="+mn-lt"/>
                <a:cs typeface="Arial" panose="020B0604020202020204" pitchFamily="34" charset="0"/>
              </a:rPr>
              <a:t>.  ¡</a:t>
            </a:r>
            <a:r>
              <a:rPr lang="es-ES" sz="2000" dirty="0">
                <a:latin typeface="+mn-lt"/>
                <a:cs typeface="Arial" panose="020B0604020202020204" pitchFamily="34" charset="0"/>
              </a:rPr>
              <a:t>Y nosotros no le daremos la cara</a:t>
            </a:r>
            <a:r>
              <a:rPr lang="es-ES" sz="2000" dirty="0" smtClean="0">
                <a:latin typeface="+mn-lt"/>
                <a:cs typeface="Arial" panose="020B0604020202020204" pitchFamily="34" charset="0"/>
              </a:rPr>
              <a:t>! ¡</a:t>
            </a:r>
            <a:r>
              <a:rPr lang="es-ES" sz="2000" dirty="0">
                <a:latin typeface="+mn-lt"/>
                <a:cs typeface="Arial" panose="020B0604020202020204" pitchFamily="34" charset="0"/>
              </a:rPr>
              <a:t>Será menospreciado! ¡No lo </a:t>
            </a:r>
            <a:r>
              <a:rPr lang="es-ES" sz="2000" dirty="0" smtClean="0">
                <a:latin typeface="+mn-lt"/>
                <a:cs typeface="Arial" panose="020B0604020202020204" pitchFamily="34" charset="0"/>
              </a:rPr>
              <a:t>apreciaremos! </a:t>
            </a:r>
            <a:r>
              <a:rPr lang="es-ES" sz="2000" baseline="30000" dirty="0" smtClean="0">
                <a:latin typeface="+mn-lt"/>
                <a:cs typeface="Arial" panose="020B0604020202020204" pitchFamily="34" charset="0"/>
              </a:rPr>
              <a:t>4</a:t>
            </a:r>
            <a:r>
              <a:rPr lang="es-ES" sz="2000" b="1" baseline="30000" dirty="0">
                <a:latin typeface="+mn-lt"/>
                <a:cs typeface="Arial" panose="020B0604020202020204" pitchFamily="34" charset="0"/>
              </a:rPr>
              <a:t> </a:t>
            </a:r>
            <a:r>
              <a:rPr lang="es-ES" sz="2000" dirty="0">
                <a:latin typeface="+mn-lt"/>
                <a:cs typeface="Arial" panose="020B0604020202020204" pitchFamily="34" charset="0"/>
              </a:rPr>
              <a:t>Con todo, él llevará sobre sí nuestros males</a:t>
            </a:r>
            <a:r>
              <a:rPr lang="es-ES" sz="2000" dirty="0" smtClean="0">
                <a:latin typeface="+mn-lt"/>
                <a:cs typeface="Arial" panose="020B0604020202020204" pitchFamily="34" charset="0"/>
              </a:rPr>
              <a:t>, y </a:t>
            </a:r>
            <a:r>
              <a:rPr lang="es-ES" sz="2000" dirty="0">
                <a:latin typeface="+mn-lt"/>
                <a:cs typeface="Arial" panose="020B0604020202020204" pitchFamily="34" charset="0"/>
              </a:rPr>
              <a:t>sufrirá nuestros dolores</a:t>
            </a:r>
            <a:r>
              <a:rPr lang="es-ES" sz="2000" dirty="0" smtClean="0">
                <a:latin typeface="+mn-lt"/>
                <a:cs typeface="Arial" panose="020B0604020202020204" pitchFamily="34" charset="0"/>
              </a:rPr>
              <a:t>,</a:t>
            </a:r>
            <a:r>
              <a:rPr lang="es-ES" sz="2000" baseline="30000" dirty="0">
                <a:latin typeface="+mn-lt"/>
                <a:cs typeface="Arial" panose="020B0604020202020204" pitchFamily="34" charset="0"/>
              </a:rPr>
              <a:t> </a:t>
            </a:r>
            <a:r>
              <a:rPr lang="es-ES" sz="2000" dirty="0" smtClean="0">
                <a:latin typeface="+mn-lt"/>
                <a:cs typeface="Arial" panose="020B0604020202020204" pitchFamily="34" charset="0"/>
              </a:rPr>
              <a:t>mientras </a:t>
            </a:r>
            <a:r>
              <a:rPr lang="es-ES" sz="2000" dirty="0">
                <a:latin typeface="+mn-lt"/>
                <a:cs typeface="Arial" panose="020B0604020202020204" pitchFamily="34" charset="0"/>
              </a:rPr>
              <a:t>nosotros creeremos que </a:t>
            </a:r>
            <a:r>
              <a:rPr lang="es-ES" sz="2000" dirty="0" smtClean="0">
                <a:latin typeface="+mn-lt"/>
                <a:cs typeface="Arial" panose="020B0604020202020204" pitchFamily="34" charset="0"/>
              </a:rPr>
              <a:t>Dios lo </a:t>
            </a:r>
            <a:r>
              <a:rPr lang="es-ES" sz="2000" dirty="0">
                <a:latin typeface="+mn-lt"/>
                <a:cs typeface="Arial" panose="020B0604020202020204" pitchFamily="34" charset="0"/>
              </a:rPr>
              <a:t>ha azotado, lo ha herido y humillado</a:t>
            </a:r>
            <a:r>
              <a:rPr lang="es-ES" sz="2000" dirty="0" smtClean="0">
                <a:latin typeface="+mn-lt"/>
                <a:cs typeface="Arial" panose="020B0604020202020204" pitchFamily="34" charset="0"/>
              </a:rPr>
              <a:t>. </a:t>
            </a:r>
            <a:r>
              <a:rPr lang="es-ES" sz="2000" baseline="30000" dirty="0" smtClean="0">
                <a:latin typeface="+mn-lt"/>
                <a:cs typeface="Arial" panose="020B0604020202020204" pitchFamily="34" charset="0"/>
              </a:rPr>
              <a:t>5</a:t>
            </a:r>
            <a:r>
              <a:rPr lang="es-ES" sz="2000" baseline="30000" dirty="0">
                <a:latin typeface="+mn-lt"/>
                <a:cs typeface="Arial" panose="020B0604020202020204" pitchFamily="34" charset="0"/>
              </a:rPr>
              <a:t> </a:t>
            </a:r>
            <a:r>
              <a:rPr lang="es-ES" sz="2000" dirty="0">
                <a:latin typeface="+mn-lt"/>
                <a:cs typeface="Arial" panose="020B0604020202020204" pitchFamily="34" charset="0"/>
              </a:rPr>
              <a:t>Pero él será herido por nuestros pecados</a:t>
            </a:r>
            <a:r>
              <a:rPr lang="es-ES" sz="2000" dirty="0" smtClean="0">
                <a:latin typeface="+mn-lt"/>
                <a:cs typeface="Arial" panose="020B0604020202020204" pitchFamily="34" charset="0"/>
              </a:rPr>
              <a:t>;  ¡</a:t>
            </a:r>
            <a:r>
              <a:rPr lang="es-ES" sz="2000" dirty="0">
                <a:latin typeface="+mn-lt"/>
                <a:cs typeface="Arial" panose="020B0604020202020204" pitchFamily="34" charset="0"/>
              </a:rPr>
              <a:t>molido por nuestras rebeliones</a:t>
            </a:r>
            <a:r>
              <a:rPr lang="es-ES" sz="2000" dirty="0" smtClean="0">
                <a:latin typeface="+mn-lt"/>
                <a:cs typeface="Arial" panose="020B0604020202020204" pitchFamily="34" charset="0"/>
              </a:rPr>
              <a:t>! Sobre </a:t>
            </a:r>
            <a:r>
              <a:rPr lang="es-ES" sz="2000" dirty="0">
                <a:latin typeface="+mn-lt"/>
                <a:cs typeface="Arial" panose="020B0604020202020204" pitchFamily="34" charset="0"/>
              </a:rPr>
              <a:t>él vendrá el castigo de nuestra paz</a:t>
            </a:r>
            <a:r>
              <a:rPr lang="es-ES" sz="2000" dirty="0" smtClean="0">
                <a:latin typeface="+mn-lt"/>
                <a:cs typeface="Arial" panose="020B0604020202020204" pitchFamily="34" charset="0"/>
              </a:rPr>
              <a:t>, y </a:t>
            </a:r>
            <a:r>
              <a:rPr lang="es-ES" sz="2000" dirty="0">
                <a:latin typeface="+mn-lt"/>
                <a:cs typeface="Arial" panose="020B0604020202020204" pitchFamily="34" charset="0"/>
              </a:rPr>
              <a:t>por su llaga seremos sanados</a:t>
            </a:r>
            <a:r>
              <a:rPr lang="es-ES" sz="2000" dirty="0" smtClean="0">
                <a:latin typeface="+mn-lt"/>
                <a:cs typeface="Arial" panose="020B0604020202020204" pitchFamily="34" charset="0"/>
              </a:rPr>
              <a:t>. </a:t>
            </a:r>
            <a:r>
              <a:rPr lang="es-ES" sz="2000" baseline="30000" dirty="0" smtClean="0">
                <a:latin typeface="+mn-lt"/>
                <a:cs typeface="Arial" panose="020B0604020202020204" pitchFamily="34" charset="0"/>
              </a:rPr>
              <a:t>6</a:t>
            </a:r>
            <a:r>
              <a:rPr lang="es-ES" sz="2000" b="1" baseline="30000" dirty="0">
                <a:latin typeface="+mn-lt"/>
                <a:cs typeface="Arial" panose="020B0604020202020204" pitchFamily="34" charset="0"/>
              </a:rPr>
              <a:t> </a:t>
            </a:r>
            <a:r>
              <a:rPr lang="es-ES" sz="2000" dirty="0">
                <a:latin typeface="+mn-lt"/>
                <a:cs typeface="Arial" panose="020B0604020202020204" pitchFamily="34" charset="0"/>
              </a:rPr>
              <a:t>Todos perderemos el rumbo, como ovejas</a:t>
            </a:r>
            <a:r>
              <a:rPr lang="es-ES" sz="2000" dirty="0" smtClean="0">
                <a:latin typeface="+mn-lt"/>
                <a:cs typeface="Arial" panose="020B0604020202020204" pitchFamily="34" charset="0"/>
              </a:rPr>
              <a:t>, y </a:t>
            </a:r>
            <a:r>
              <a:rPr lang="es-ES" sz="2000" dirty="0">
                <a:latin typeface="+mn-lt"/>
                <a:cs typeface="Arial" panose="020B0604020202020204" pitchFamily="34" charset="0"/>
              </a:rPr>
              <a:t>cada uno tomará su propio camino</a:t>
            </a:r>
            <a:r>
              <a:rPr lang="es-ES" sz="2000" dirty="0" smtClean="0">
                <a:latin typeface="+mn-lt"/>
                <a:cs typeface="Arial" panose="020B0604020202020204" pitchFamily="34" charset="0"/>
              </a:rPr>
              <a:t>; pero </a:t>
            </a:r>
            <a:r>
              <a:rPr lang="es-ES" sz="2000" dirty="0">
                <a:latin typeface="+mn-lt"/>
                <a:cs typeface="Arial" panose="020B0604020202020204" pitchFamily="34" charset="0"/>
              </a:rPr>
              <a:t>el Señor descargará sobre </a:t>
            </a:r>
            <a:r>
              <a:rPr lang="es-ES" sz="2000" dirty="0" smtClean="0">
                <a:latin typeface="+mn-lt"/>
                <a:cs typeface="Arial" panose="020B0604020202020204" pitchFamily="34" charset="0"/>
              </a:rPr>
              <a:t>él todo </a:t>
            </a:r>
            <a:r>
              <a:rPr lang="es-ES" sz="2000" dirty="0">
                <a:latin typeface="+mn-lt"/>
                <a:cs typeface="Arial" panose="020B0604020202020204" pitchFamily="34" charset="0"/>
              </a:rPr>
              <a:t>el peso de nuestros </a:t>
            </a:r>
            <a:r>
              <a:rPr lang="es-ES" sz="2000" dirty="0" smtClean="0">
                <a:latin typeface="+mn-lt"/>
                <a:cs typeface="Arial" panose="020B0604020202020204" pitchFamily="34" charset="0"/>
              </a:rPr>
              <a:t>pecados.</a:t>
            </a:r>
            <a:endParaRPr lang="es-ES" sz="2000" dirty="0">
              <a:latin typeface="+mn-lt"/>
              <a:cs typeface="Arial" panose="020B0604020202020204" pitchFamily="34" charset="0"/>
            </a:endParaRPr>
          </a:p>
        </p:txBody>
      </p:sp>
    </p:spTree>
    <p:extLst>
      <p:ext uri="{BB962C8B-B14F-4D97-AF65-F5344CB8AC3E}">
        <p14:creationId xmlns:p14="http://schemas.microsoft.com/office/powerpoint/2010/main" xmlns="" val="4622897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334000"/>
          </a:xfrm>
        </p:spPr>
        <p:txBody>
          <a:bodyPr/>
          <a:lstStyle/>
          <a:p>
            <a:pPr marL="0" indent="0" algn="just">
              <a:buNone/>
            </a:pPr>
            <a:r>
              <a:rPr lang="es-ES" sz="2000" baseline="30000" dirty="0" smtClean="0">
                <a:cs typeface="Arial" panose="020B0604020202020204" pitchFamily="34" charset="0"/>
              </a:rPr>
              <a:t>7 </a:t>
            </a:r>
            <a:r>
              <a:rPr lang="es-ES" sz="2000" dirty="0" smtClean="0">
                <a:cs typeface="Arial" panose="020B0604020202020204" pitchFamily="34" charset="0"/>
              </a:rPr>
              <a:t>Se verá angustiado y afligido, pero jamás emitirá una queja; será llevado al matadero, como un cordero; y como oveja delante de sus trasquiladores  se callará y no abrirá su boca. </a:t>
            </a:r>
            <a:r>
              <a:rPr lang="es-ES" sz="2000" baseline="30000" dirty="0" smtClean="0">
                <a:cs typeface="Arial" panose="020B0604020202020204" pitchFamily="34" charset="0"/>
              </a:rPr>
              <a:t>8</a:t>
            </a:r>
            <a:r>
              <a:rPr lang="es-ES" sz="2000" b="1" baseline="30000" dirty="0" smtClean="0">
                <a:cs typeface="Arial" panose="020B0604020202020204" pitchFamily="34" charset="0"/>
              </a:rPr>
              <a:t> </a:t>
            </a:r>
            <a:r>
              <a:rPr lang="es-ES" sz="2000" dirty="0" smtClean="0">
                <a:cs typeface="Arial" panose="020B0604020202020204" pitchFamily="34" charset="0"/>
              </a:rPr>
              <a:t>Sufrirá la cárcel, el juicio y la muerte; ¿y quién entonces contará su historia, si él será arrancado por completo de este mundo de los vivientes y morirá por el pecado de mi pueblo? </a:t>
            </a:r>
            <a:r>
              <a:rPr lang="es-ES" sz="2000" baseline="30000" dirty="0" smtClean="0">
                <a:cs typeface="Arial" panose="020B0604020202020204" pitchFamily="34" charset="0"/>
              </a:rPr>
              <a:t>9</a:t>
            </a:r>
            <a:r>
              <a:rPr lang="es-ES" sz="2000" b="1" baseline="30000" dirty="0" smtClean="0">
                <a:cs typeface="Arial" panose="020B0604020202020204" pitchFamily="34" charset="0"/>
              </a:rPr>
              <a:t> </a:t>
            </a:r>
            <a:r>
              <a:rPr lang="es-ES" sz="2000" dirty="0" smtClean="0">
                <a:cs typeface="Arial" panose="020B0604020202020204" pitchFamily="34" charset="0"/>
              </a:rPr>
              <a:t>Se le dará sepultura con los impíos; morirá en compañía de malhechores; a pesar de que nunca hizo violencia a nadie, ni jamás profirió una sola mentira. </a:t>
            </a:r>
            <a:r>
              <a:rPr lang="es-ES" sz="2000" baseline="30000" dirty="0" smtClean="0">
                <a:cs typeface="Arial" panose="020B0604020202020204" pitchFamily="34" charset="0"/>
              </a:rPr>
              <a:t>10</a:t>
            </a:r>
            <a:r>
              <a:rPr lang="es-ES" sz="2000" b="1" baseline="30000" dirty="0" smtClean="0">
                <a:cs typeface="Arial" panose="020B0604020202020204" pitchFamily="34" charset="0"/>
              </a:rPr>
              <a:t> </a:t>
            </a:r>
            <a:r>
              <a:rPr lang="es-ES" sz="2000" dirty="0" smtClean="0">
                <a:cs typeface="Arial" panose="020B0604020202020204" pitchFamily="34" charset="0"/>
              </a:rPr>
              <a:t>Pero al Señor le pareció bien quebrantarlo y hacerlo padecer. Cuando se haya presentado a sí mismo como ofrenda para la expiación de pecado, verá a su descendencia, tendrá una larga vida, y por medio de él se verá prosperada la voluntad del Señor. </a:t>
            </a:r>
            <a:r>
              <a:rPr lang="es-ES" sz="2000" baseline="30000" dirty="0" smtClean="0">
                <a:cs typeface="Arial" panose="020B0604020202020204" pitchFamily="34" charset="0"/>
              </a:rPr>
              <a:t>11</a:t>
            </a:r>
            <a:r>
              <a:rPr lang="es-ES" sz="2000" b="1" baseline="30000" dirty="0" smtClean="0">
                <a:cs typeface="Arial" panose="020B0604020202020204" pitchFamily="34" charset="0"/>
              </a:rPr>
              <a:t> </a:t>
            </a:r>
            <a:r>
              <a:rPr lang="es-ES" sz="2000" dirty="0" smtClean="0">
                <a:cs typeface="Arial" panose="020B0604020202020204" pitchFamily="34" charset="0"/>
              </a:rPr>
              <a:t>Verá el fruto de su propia aflicción, y se dará por satisfecho. Mi siervo justo justificará a muchos por medio de su conocimiento, y él mismo llevará las iniquidades de ellos. </a:t>
            </a:r>
            <a:r>
              <a:rPr lang="es-ES" sz="2000" baseline="30000" dirty="0" smtClean="0">
                <a:cs typeface="Arial" panose="020B0604020202020204" pitchFamily="34" charset="0"/>
              </a:rPr>
              <a:t>12</a:t>
            </a:r>
            <a:r>
              <a:rPr lang="es-ES" sz="2000" b="1" baseline="30000" dirty="0" smtClean="0">
                <a:cs typeface="Arial" panose="020B0604020202020204" pitchFamily="34" charset="0"/>
              </a:rPr>
              <a:t> </a:t>
            </a:r>
            <a:r>
              <a:rPr lang="es-ES" sz="2000" dirty="0" smtClean="0">
                <a:cs typeface="Arial" panose="020B0604020202020204" pitchFamily="34" charset="0"/>
              </a:rPr>
              <a:t>Por eso yo le daré parte con los grandes, y él repartirá despojos con los fuertes. Porque él derramará su vida hasta la muerte y será contado entre los pecadores;</a:t>
            </a:r>
            <a:r>
              <a:rPr lang="es-ES" sz="2000" baseline="30000" dirty="0">
                <a:cs typeface="Arial" panose="020B0604020202020204" pitchFamily="34" charset="0"/>
              </a:rPr>
              <a:t> </a:t>
            </a:r>
            <a:r>
              <a:rPr lang="es-ES" sz="2000" dirty="0" smtClean="0">
                <a:cs typeface="Arial" panose="020B0604020202020204" pitchFamily="34" charset="0"/>
              </a:rPr>
              <a:t>llevará sobre sí mismo el pecado de muchos, y orará en favor de los pecadores.</a:t>
            </a:r>
          </a:p>
        </p:txBody>
      </p:sp>
    </p:spTree>
    <p:extLst>
      <p:ext uri="{BB962C8B-B14F-4D97-AF65-F5344CB8AC3E}">
        <p14:creationId xmlns:p14="http://schemas.microsoft.com/office/powerpoint/2010/main" xmlns="" val="3482088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990600" y="3733800"/>
            <a:ext cx="7239000" cy="22159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just" eaLnBrk="1" fontAlgn="base" hangingPunct="1">
              <a:spcBef>
                <a:spcPct val="0"/>
              </a:spcBef>
              <a:spcAft>
                <a:spcPct val="0"/>
              </a:spcAft>
            </a:pPr>
            <a:r>
              <a:rPr lang="es-ES" sz="2000" dirty="0"/>
              <a:t>Debido al </a:t>
            </a:r>
            <a:r>
              <a:rPr lang="es-ES" sz="2000" dirty="0" smtClean="0"/>
              <a:t>PECADO </a:t>
            </a:r>
            <a:r>
              <a:rPr lang="es-ES" sz="2000" dirty="0"/>
              <a:t>contra Dios, </a:t>
            </a:r>
            <a:r>
              <a:rPr lang="en-US" sz="2000" dirty="0" smtClean="0"/>
              <a:t>el </a:t>
            </a:r>
            <a:r>
              <a:rPr lang="es-ES" sz="2000" dirty="0" smtClean="0"/>
              <a:t>hombre </a:t>
            </a:r>
            <a:r>
              <a:rPr lang="es-ES" sz="2000" dirty="0"/>
              <a:t>merece la pena </a:t>
            </a:r>
            <a:r>
              <a:rPr lang="es-ES" sz="2000" dirty="0" smtClean="0"/>
              <a:t>de</a:t>
            </a:r>
            <a:r>
              <a:rPr lang="en-US" sz="2000" dirty="0" smtClean="0"/>
              <a:t> MUERTE</a:t>
            </a:r>
            <a:r>
              <a:rPr lang="es-ES" sz="2000" dirty="0" smtClean="0"/>
              <a:t>. </a:t>
            </a:r>
            <a:r>
              <a:rPr lang="es-ES" sz="2000" dirty="0"/>
              <a:t>Cristo tomó nuestro lugar debido a su amor </a:t>
            </a:r>
            <a:r>
              <a:rPr lang="es-ES" sz="2000" dirty="0" smtClean="0"/>
              <a:t>por </a:t>
            </a:r>
            <a:r>
              <a:rPr lang="es-ES" sz="2000" dirty="0"/>
              <a:t>nosotros. Los pecados del mundo entero fueron clavados </a:t>
            </a:r>
            <a:r>
              <a:rPr lang="en-US" sz="2000" dirty="0" smtClean="0"/>
              <a:t>en la</a:t>
            </a:r>
            <a:r>
              <a:rPr lang="es-ES" sz="2000" dirty="0" smtClean="0"/>
              <a:t> </a:t>
            </a:r>
            <a:r>
              <a:rPr lang="es-ES" sz="2000" dirty="0"/>
              <a:t>Cruz. Cristo sufrió por nosotros y murió una muerte cruel. Fue sepultado, pero resucitó al tercer día a </a:t>
            </a:r>
            <a:r>
              <a:rPr lang="es-ES" sz="2000" dirty="0" smtClean="0"/>
              <a:t>una NUEVA VIDA (</a:t>
            </a:r>
            <a:r>
              <a:rPr lang="es-ES" sz="2000" dirty="0"/>
              <a:t>sin los pecados). Nuestros pecados son quitados si estamos lavados en su sangre</a:t>
            </a:r>
            <a:r>
              <a:rPr lang="es-ES" sz="2000" dirty="0" smtClean="0"/>
              <a:t>.</a:t>
            </a:r>
          </a:p>
          <a:p>
            <a:pPr eaLnBrk="1" fontAlgn="base" hangingPunct="1">
              <a:spcBef>
                <a:spcPct val="0"/>
              </a:spcBef>
              <a:spcAft>
                <a:spcPct val="0"/>
              </a:spcAft>
            </a:pPr>
            <a:r>
              <a:rPr lang="es-ES" sz="1800" dirty="0" smtClean="0"/>
              <a:t>(</a:t>
            </a:r>
            <a:r>
              <a:rPr lang="es-ES" sz="1800" dirty="0"/>
              <a:t>I Pedro 2:24; Apocalipsis 7:14)</a:t>
            </a:r>
            <a:endParaRPr lang="en-US" altLang="es-ES" sz="1800" dirty="0">
              <a:solidFill>
                <a:srgbClr val="000000"/>
              </a:solidFill>
            </a:endParaRPr>
          </a:p>
        </p:txBody>
      </p:sp>
      <p:pic>
        <p:nvPicPr>
          <p:cNvPr id="8194" name="Picture 2"/>
          <p:cNvPicPr>
            <a:picLocks noChangeAspect="1" noChangeArrowheads="1"/>
          </p:cNvPicPr>
          <p:nvPr/>
        </p:nvPicPr>
        <p:blipFill>
          <a:blip r:embed="rId2" cstate="print"/>
          <a:srcRect/>
          <a:stretch>
            <a:fillRect/>
          </a:stretch>
        </p:blipFill>
        <p:spPr bwMode="auto">
          <a:xfrm>
            <a:off x="2362200" y="1028700"/>
            <a:ext cx="4598987" cy="1790700"/>
          </a:xfrm>
          <a:prstGeom prst="rect">
            <a:avLst/>
          </a:prstGeom>
          <a:noFill/>
          <a:ln w="9525">
            <a:noFill/>
            <a:miter lim="800000"/>
            <a:headEnd/>
            <a:tailEnd/>
          </a:ln>
        </p:spPr>
      </p:pic>
    </p:spTree>
    <p:extLst>
      <p:ext uri="{BB962C8B-B14F-4D97-AF65-F5344CB8AC3E}">
        <p14:creationId xmlns:p14="http://schemas.microsoft.com/office/powerpoint/2010/main" xmlns="" val="31742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lgn="just"/>
            <a:r>
              <a:rPr lang="es-ES" dirty="0" smtClean="0">
                <a:latin typeface="Times New Roman" pitchFamily="18" charset="0"/>
                <a:cs typeface="Times New Roman" pitchFamily="18" charset="0"/>
              </a:rPr>
              <a:t>Este es un resumen de las enseñanzas de la Biblia con respecto a los pasos de salvación. Han habido intentos de representar fielmente la doctrina del nuevo testamento. Cualquier </a:t>
            </a:r>
            <a:r>
              <a:rPr lang="es-ES" dirty="0" err="1" smtClean="0">
                <a:latin typeface="Times New Roman" pitchFamily="18" charset="0"/>
                <a:cs typeface="Times New Roman" pitchFamily="18" charset="0"/>
              </a:rPr>
              <a:t>contradiccion</a:t>
            </a:r>
            <a:r>
              <a:rPr lang="en-US" dirty="0" smtClean="0">
                <a:latin typeface="Times New Roman" pitchFamily="18" charset="0"/>
                <a:cs typeface="Times New Roman" pitchFamily="18" charset="0"/>
              </a:rPr>
              <a:t> </a:t>
            </a:r>
            <a:r>
              <a:rPr lang="es-ES" dirty="0" err="1" smtClean="0">
                <a:latin typeface="Times New Roman" pitchFamily="18" charset="0"/>
                <a:cs typeface="Times New Roman" pitchFamily="18" charset="0"/>
              </a:rPr>
              <a:t>obvi</a:t>
            </a:r>
            <a:r>
              <a:rPr lang="en-US" dirty="0" smtClean="0">
                <a:latin typeface="Times New Roman" pitchFamily="18" charset="0"/>
                <a:cs typeface="Times New Roman" pitchFamily="18" charset="0"/>
              </a:rPr>
              <a:t>a </a:t>
            </a:r>
            <a:r>
              <a:rPr lang="es-ES" dirty="0" smtClean="0">
                <a:latin typeface="Times New Roman" pitchFamily="18" charset="0"/>
                <a:cs typeface="Times New Roman" pitchFamily="18" charset="0"/>
              </a:rPr>
              <a:t>o implícita deben resolverse utilizando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solamente</a:t>
            </a:r>
            <a:r>
              <a:rPr lang="es-ES" dirty="0" smtClean="0">
                <a:latin typeface="Times New Roman" pitchFamily="18" charset="0"/>
                <a:cs typeface="Times New Roman" pitchFamily="18" charset="0"/>
              </a:rPr>
              <a:t> la Biblia como la </a:t>
            </a:r>
            <a:r>
              <a:rPr lang="en-US" dirty="0" err="1" smtClean="0">
                <a:latin typeface="Times New Roman" pitchFamily="18" charset="0"/>
                <a:cs typeface="Times New Roman" pitchFamily="18" charset="0"/>
              </a:rPr>
              <a:t>unica</a:t>
            </a:r>
            <a:r>
              <a:rPr lang="en-US"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guía autorizada.</a:t>
            </a:r>
          </a:p>
          <a:p>
            <a:endParaRPr lang="es-ES" dirty="0" smtClean="0">
              <a:latin typeface="Times New Roman" pitchFamily="18" charset="0"/>
              <a:cs typeface="Times New Roman" pitchFamily="18" charset="0"/>
            </a:endParaRPr>
          </a:p>
          <a:p>
            <a:pPr algn="just"/>
            <a:r>
              <a:rPr lang="es-ES" dirty="0" smtClean="0">
                <a:latin typeface="Times New Roman" pitchFamily="18" charset="0"/>
                <a:cs typeface="Times New Roman" pitchFamily="18" charset="0"/>
              </a:rPr>
              <a:t>La persona que escribió este programa es un cristiano solamente, no </a:t>
            </a:r>
            <a:r>
              <a:rPr lang="en-US" dirty="0" err="1" smtClean="0">
                <a:latin typeface="Times New Roman" pitchFamily="18" charset="0"/>
                <a:cs typeface="Times New Roman" pitchFamily="18" charset="0"/>
              </a:rPr>
              <a:t>esta</a:t>
            </a:r>
            <a:r>
              <a:rPr lang="en-US"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afiliado con </a:t>
            </a:r>
            <a:r>
              <a:rPr lang="en-US" dirty="0" err="1" smtClean="0">
                <a:latin typeface="Times New Roman" pitchFamily="18" charset="0"/>
                <a:cs typeface="Times New Roman" pitchFamily="18" charset="0"/>
              </a:rPr>
              <a:t>alguna</a:t>
            </a:r>
            <a:r>
              <a:rPr lang="es-ES" dirty="0" smtClean="0">
                <a:latin typeface="Times New Roman" pitchFamily="18" charset="0"/>
                <a:cs typeface="Times New Roman" pitchFamily="18" charset="0"/>
              </a:rPr>
              <a:t> denominación.</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xmlns="" val="40534273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1066800" y="381000"/>
            <a:ext cx="7155750" cy="4191000"/>
          </a:xfrm>
          <a:prstGeom prst="rect">
            <a:avLst/>
          </a:prstGeom>
          <a:noFill/>
          <a:ln w="9525">
            <a:noFill/>
            <a:miter lim="800000"/>
            <a:headEnd/>
            <a:tailEnd/>
          </a:ln>
        </p:spPr>
      </p:pic>
      <p:sp>
        <p:nvSpPr>
          <p:cNvPr id="29698" name="Rectangle 2"/>
          <p:cNvSpPr>
            <a:spLocks noChangeArrowheads="1"/>
          </p:cNvSpPr>
          <p:nvPr/>
        </p:nvSpPr>
        <p:spPr bwMode="auto">
          <a:xfrm>
            <a:off x="381000" y="4724400"/>
            <a:ext cx="8458200" cy="1631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s-ES" sz="2000" dirty="0" smtClean="0"/>
              <a:t>¿</a:t>
            </a:r>
            <a:r>
              <a:rPr lang="es-ES" sz="2000" dirty="0"/>
              <a:t>Cómo tomamos ventaja de este regalo gratis (sacrificio) de Dios</a:t>
            </a:r>
            <a:r>
              <a:rPr lang="es-ES" sz="2000" dirty="0" smtClean="0"/>
              <a:t>? </a:t>
            </a:r>
            <a:endParaRPr lang="es-ES" sz="2000" dirty="0"/>
          </a:p>
          <a:p>
            <a:pPr eaLnBrk="1" fontAlgn="base" hangingPunct="1">
              <a:spcBef>
                <a:spcPct val="50000"/>
              </a:spcBef>
              <a:spcAft>
                <a:spcPct val="0"/>
              </a:spcAft>
            </a:pPr>
            <a:r>
              <a:rPr lang="en-US" sz="2000" dirty="0" err="1" smtClean="0"/>
              <a:t>Que</a:t>
            </a:r>
            <a:r>
              <a:rPr lang="en-US" sz="2000" dirty="0" smtClean="0"/>
              <a:t> </a:t>
            </a:r>
            <a:r>
              <a:rPr lang="en-US" sz="2000" dirty="0" err="1" smtClean="0"/>
              <a:t>podemos</a:t>
            </a:r>
            <a:r>
              <a:rPr lang="en-US" sz="2000" dirty="0" smtClean="0"/>
              <a:t> </a:t>
            </a:r>
            <a:r>
              <a:rPr lang="en-US" sz="2000" dirty="0" err="1" smtClean="0"/>
              <a:t>hacer</a:t>
            </a:r>
            <a:r>
              <a:rPr lang="en-US" sz="2000" dirty="0" smtClean="0"/>
              <a:t>, para </a:t>
            </a:r>
            <a:r>
              <a:rPr lang="en-US" sz="2000" dirty="0" err="1" smtClean="0"/>
              <a:t>que</a:t>
            </a:r>
            <a:r>
              <a:rPr lang="en-US" sz="2000" dirty="0" smtClean="0"/>
              <a:t> </a:t>
            </a:r>
            <a:r>
              <a:rPr lang="es-ES" sz="2000" dirty="0" smtClean="0"/>
              <a:t>nuestros pecados sean </a:t>
            </a:r>
            <a:r>
              <a:rPr lang="es-ES" sz="2000" dirty="0"/>
              <a:t>quitados</a:t>
            </a:r>
            <a:r>
              <a:rPr lang="es-ES" sz="2000" dirty="0" smtClean="0"/>
              <a:t>?</a:t>
            </a:r>
          </a:p>
          <a:p>
            <a:pPr eaLnBrk="1" fontAlgn="base" hangingPunct="1">
              <a:spcBef>
                <a:spcPct val="50000"/>
              </a:spcBef>
              <a:spcAft>
                <a:spcPct val="0"/>
              </a:spcAft>
            </a:pPr>
            <a:r>
              <a:rPr lang="es-ES" sz="2000" dirty="0" smtClean="0"/>
              <a:t>H</a:t>
            </a:r>
            <a:r>
              <a:rPr lang="en-US" sz="2000" dirty="0" smtClean="0"/>
              <a:t>ay </a:t>
            </a:r>
            <a:r>
              <a:rPr lang="en-US" sz="2000" dirty="0" err="1" smtClean="0"/>
              <a:t>muchas</a:t>
            </a:r>
            <a:r>
              <a:rPr lang="en-US" sz="2000" dirty="0" smtClean="0"/>
              <a:t> y </a:t>
            </a:r>
            <a:r>
              <a:rPr lang="en-US" sz="2000" dirty="0" err="1" smtClean="0"/>
              <a:t>dife</a:t>
            </a:r>
            <a:r>
              <a:rPr lang="es-ES" sz="2000" dirty="0" smtClean="0"/>
              <a:t>rentes </a:t>
            </a:r>
            <a:r>
              <a:rPr lang="es-ES" sz="2000" dirty="0"/>
              <a:t>opiniones sobre esta </a:t>
            </a:r>
            <a:r>
              <a:rPr lang="en-US" sz="2000" dirty="0" err="1" smtClean="0"/>
              <a:t>pregunta</a:t>
            </a:r>
            <a:r>
              <a:rPr lang="en-US" sz="2000" dirty="0" smtClean="0"/>
              <a:t> tan </a:t>
            </a:r>
            <a:r>
              <a:rPr lang="es-ES" sz="2000" dirty="0" smtClean="0"/>
              <a:t>importan</a:t>
            </a:r>
            <a:r>
              <a:rPr lang="en-US" sz="2000" dirty="0" err="1" smtClean="0"/>
              <a:t>te</a:t>
            </a:r>
            <a:r>
              <a:rPr lang="es-ES" sz="2000" dirty="0" smtClean="0"/>
              <a:t>. </a:t>
            </a:r>
            <a:r>
              <a:rPr lang="es-ES" sz="2000" dirty="0"/>
              <a:t>Sabemos que nuestros pecados son lavados solamente </a:t>
            </a:r>
            <a:r>
              <a:rPr lang="en-US" sz="2000" dirty="0" err="1" smtClean="0"/>
              <a:t>si</a:t>
            </a:r>
            <a:r>
              <a:rPr lang="en-US" sz="2000" dirty="0" smtClean="0"/>
              <a:t> </a:t>
            </a:r>
            <a:r>
              <a:rPr lang="en-US" sz="2000" dirty="0" err="1" smtClean="0"/>
              <a:t>hacemos</a:t>
            </a:r>
            <a:r>
              <a:rPr lang="es-ES" sz="2000" dirty="0" smtClean="0"/>
              <a:t> </a:t>
            </a:r>
            <a:r>
              <a:rPr lang="es-ES" sz="2000" dirty="0"/>
              <a:t>lo que nos dice la </a:t>
            </a:r>
            <a:r>
              <a:rPr lang="es-ES" sz="2000" dirty="0" smtClean="0"/>
              <a:t>Biblia.</a:t>
            </a:r>
            <a:endParaRPr lang="en-US" altLang="es-ES" sz="2000" dirty="0">
              <a:solidFill>
                <a:srgbClr val="000000"/>
              </a:solidFill>
            </a:endParaRPr>
          </a:p>
        </p:txBody>
      </p:sp>
    </p:spTree>
    <p:extLst>
      <p:ext uri="{BB962C8B-B14F-4D97-AF65-F5344CB8AC3E}">
        <p14:creationId xmlns:p14="http://schemas.microsoft.com/office/powerpoint/2010/main" xmlns="" val="3192239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1219200" y="1295400"/>
            <a:ext cx="6781800" cy="41242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n-US" altLang="es-ES" sz="2000" dirty="0" err="1" smtClean="0">
                <a:solidFill>
                  <a:srgbClr val="000000"/>
                </a:solidFill>
                <a:latin typeface="+mn-lt"/>
                <a:cs typeface="Arial" panose="020B0604020202020204" pitchFamily="34" charset="0"/>
              </a:rPr>
              <a:t>Hechos</a:t>
            </a:r>
            <a:r>
              <a:rPr lang="en-US" altLang="es-ES" sz="2000" dirty="0" smtClean="0">
                <a:solidFill>
                  <a:srgbClr val="000000"/>
                </a:solidFill>
                <a:latin typeface="+mn-lt"/>
                <a:cs typeface="Arial" panose="020B0604020202020204" pitchFamily="34" charset="0"/>
              </a:rPr>
              <a:t> 2:38</a:t>
            </a:r>
          </a:p>
          <a:p>
            <a:endParaRPr lang="en-US" sz="2000" dirty="0" smtClean="0">
              <a:solidFill>
                <a:srgbClr val="000000"/>
              </a:solidFill>
              <a:latin typeface="+mn-lt"/>
              <a:cs typeface="Arial" panose="020B0604020202020204" pitchFamily="34" charset="0"/>
            </a:endParaRPr>
          </a:p>
          <a:p>
            <a:pPr algn="just"/>
            <a:r>
              <a:rPr lang="es-ES" sz="1800" baseline="30000" dirty="0" smtClean="0">
                <a:latin typeface="+mn-lt"/>
              </a:rPr>
              <a:t>36</a:t>
            </a:r>
            <a:r>
              <a:rPr lang="es-ES" sz="1800" baseline="30000" dirty="0">
                <a:latin typeface="+mn-lt"/>
                <a:cs typeface="Arial" panose="020B0604020202020204" pitchFamily="34" charset="0"/>
              </a:rPr>
              <a:t> </a:t>
            </a:r>
            <a:r>
              <a:rPr lang="es-ES" sz="1800" dirty="0" smtClean="0">
                <a:latin typeface="+mn-lt"/>
                <a:cs typeface="Arial" panose="020B0604020202020204" pitchFamily="34" charset="0"/>
              </a:rPr>
              <a:t>Sépalo </a:t>
            </a:r>
            <a:r>
              <a:rPr lang="es-ES" sz="1800" dirty="0">
                <a:latin typeface="+mn-lt"/>
                <a:cs typeface="Arial" panose="020B0604020202020204" pitchFamily="34" charset="0"/>
              </a:rPr>
              <a:t>bien todo el pueblo de Israel, que a este Jesús, a quien ustedes crucificaron, Dios lo ha hecho Señor y Cristo</a:t>
            </a:r>
            <a:r>
              <a:rPr lang="es-ES" sz="1800" dirty="0" smtClean="0">
                <a:latin typeface="+mn-lt"/>
                <a:cs typeface="Arial" panose="020B0604020202020204" pitchFamily="34" charset="0"/>
              </a:rPr>
              <a:t>.</a:t>
            </a:r>
            <a:endParaRPr lang="es-ES" sz="1800" dirty="0">
              <a:latin typeface="+mn-lt"/>
              <a:cs typeface="Arial" panose="020B0604020202020204" pitchFamily="34" charset="0"/>
            </a:endParaRPr>
          </a:p>
          <a:p>
            <a:pPr algn="just"/>
            <a:r>
              <a:rPr lang="es-ES" sz="1800" baseline="30000" dirty="0">
                <a:latin typeface="+mn-lt"/>
                <a:cs typeface="Arial" panose="020B0604020202020204" pitchFamily="34" charset="0"/>
              </a:rPr>
              <a:t>37 </a:t>
            </a:r>
            <a:r>
              <a:rPr lang="es-ES" sz="1800" dirty="0">
                <a:latin typeface="+mn-lt"/>
                <a:cs typeface="Arial" panose="020B0604020202020204" pitchFamily="34" charset="0"/>
              </a:rPr>
              <a:t>Al oír esto, todos sintieron un profundo remordimiento en su corazón, y les dijeron a Pedro y a los otros apóstoles: </a:t>
            </a:r>
            <a:r>
              <a:rPr lang="es-ES" sz="1800" dirty="0" smtClean="0">
                <a:latin typeface="+mn-lt"/>
                <a:cs typeface="Arial" panose="020B0604020202020204" pitchFamily="34" charset="0"/>
              </a:rPr>
              <a:t>Hermanos</a:t>
            </a:r>
            <a:r>
              <a:rPr lang="es-ES" sz="1800" dirty="0">
                <a:latin typeface="+mn-lt"/>
                <a:cs typeface="Arial" panose="020B0604020202020204" pitchFamily="34" charset="0"/>
              </a:rPr>
              <a:t>, ¿qué debemos </a:t>
            </a:r>
            <a:r>
              <a:rPr lang="es-ES" sz="1800" dirty="0" smtClean="0">
                <a:latin typeface="+mn-lt"/>
                <a:cs typeface="Arial" panose="020B0604020202020204" pitchFamily="34" charset="0"/>
              </a:rPr>
              <a:t>hacer? </a:t>
            </a:r>
          </a:p>
          <a:p>
            <a:pPr algn="just"/>
            <a:r>
              <a:rPr lang="es-ES" sz="1800" baseline="30000" dirty="0" smtClean="0">
                <a:latin typeface="+mn-lt"/>
                <a:cs typeface="Arial" panose="020B0604020202020204" pitchFamily="34" charset="0"/>
              </a:rPr>
              <a:t>38</a:t>
            </a:r>
            <a:r>
              <a:rPr lang="es-ES" sz="1800" baseline="30000" dirty="0">
                <a:latin typeface="+mn-lt"/>
                <a:cs typeface="Arial" panose="020B0604020202020204" pitchFamily="34" charset="0"/>
              </a:rPr>
              <a:t> </a:t>
            </a:r>
            <a:r>
              <a:rPr lang="es-ES" sz="1800" dirty="0">
                <a:latin typeface="+mn-lt"/>
                <a:cs typeface="Arial" panose="020B0604020202020204" pitchFamily="34" charset="0"/>
              </a:rPr>
              <a:t>Y Pedro les dijo</a:t>
            </a:r>
            <a:r>
              <a:rPr lang="es-ES" sz="1800" b="1" dirty="0">
                <a:latin typeface="+mn-lt"/>
                <a:cs typeface="Arial" panose="020B0604020202020204" pitchFamily="34" charset="0"/>
              </a:rPr>
              <a:t>: </a:t>
            </a:r>
            <a:r>
              <a:rPr lang="es-ES" b="1" dirty="0" smtClean="0">
                <a:solidFill>
                  <a:srgbClr val="FF0000"/>
                </a:solidFill>
                <a:latin typeface="+mn-lt"/>
                <a:cs typeface="Arial" panose="020B0604020202020204" pitchFamily="34" charset="0"/>
              </a:rPr>
              <a:t>“Arrepiéntanse</a:t>
            </a:r>
            <a:r>
              <a:rPr lang="es-ES" b="1" dirty="0">
                <a:solidFill>
                  <a:srgbClr val="FF0000"/>
                </a:solidFill>
                <a:latin typeface="+mn-lt"/>
                <a:cs typeface="Arial" panose="020B0604020202020204" pitchFamily="34" charset="0"/>
              </a:rPr>
              <a:t>, y bautícense todos ustedes en el nombre de Jesucristo, para que sus pecados les sean perdonados. Entonces recibirán el don del Espíritu </a:t>
            </a:r>
            <a:r>
              <a:rPr lang="es-ES" b="1" dirty="0" smtClean="0">
                <a:solidFill>
                  <a:srgbClr val="FF0000"/>
                </a:solidFill>
                <a:latin typeface="+mn-lt"/>
                <a:cs typeface="Arial" panose="020B0604020202020204" pitchFamily="34" charset="0"/>
              </a:rPr>
              <a:t>Santo.”</a:t>
            </a:r>
            <a:endParaRPr lang="es-ES" sz="1800" dirty="0" smtClean="0">
              <a:latin typeface="+mn-lt"/>
              <a:cs typeface="Arial" panose="020B0604020202020204" pitchFamily="34" charset="0"/>
            </a:endParaRPr>
          </a:p>
          <a:p>
            <a:pPr algn="just"/>
            <a:r>
              <a:rPr lang="es-ES" sz="1800" baseline="30000" dirty="0" smtClean="0">
                <a:latin typeface="+mn-lt"/>
                <a:cs typeface="Arial" panose="020B0604020202020204" pitchFamily="34" charset="0"/>
              </a:rPr>
              <a:t>39</a:t>
            </a:r>
            <a:r>
              <a:rPr lang="es-ES" sz="1800" baseline="30000" dirty="0">
                <a:latin typeface="+mn-lt"/>
                <a:cs typeface="Arial" panose="020B0604020202020204" pitchFamily="34" charset="0"/>
              </a:rPr>
              <a:t> </a:t>
            </a:r>
            <a:r>
              <a:rPr lang="es-ES" sz="1800" dirty="0">
                <a:latin typeface="+mn-lt"/>
                <a:cs typeface="Arial" panose="020B0604020202020204" pitchFamily="34" charset="0"/>
              </a:rPr>
              <a:t>Porque la promesa es para ustedes y para sus hijos, para todos los que están lejos, y para todos aquellos a quienes el Señor nuestro Dios </a:t>
            </a:r>
            <a:r>
              <a:rPr lang="es-ES" sz="1800" dirty="0" smtClean="0">
                <a:latin typeface="+mn-lt"/>
                <a:cs typeface="Arial" panose="020B0604020202020204" pitchFamily="34" charset="0"/>
              </a:rPr>
              <a:t>llame.</a:t>
            </a:r>
            <a:endParaRPr lang="es-ES" sz="1800" dirty="0">
              <a:latin typeface="+mn-lt"/>
              <a:cs typeface="Arial" panose="020B0604020202020204" pitchFamily="34" charset="0"/>
            </a:endParaRPr>
          </a:p>
        </p:txBody>
      </p:sp>
    </p:spTree>
    <p:extLst>
      <p:ext uri="{BB962C8B-B14F-4D97-AF65-F5344CB8AC3E}">
        <p14:creationId xmlns:p14="http://schemas.microsoft.com/office/powerpoint/2010/main" xmlns="" val="3624165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1143000" y="533400"/>
            <a:ext cx="7155750" cy="4191000"/>
          </a:xfrm>
          <a:prstGeom prst="rect">
            <a:avLst/>
          </a:prstGeom>
          <a:noFill/>
          <a:ln w="9525">
            <a:noFill/>
            <a:miter lim="800000"/>
            <a:headEnd/>
            <a:tailEnd/>
          </a:ln>
        </p:spPr>
      </p:pic>
      <p:sp>
        <p:nvSpPr>
          <p:cNvPr id="31746" name="Rectangle 3"/>
          <p:cNvSpPr>
            <a:spLocks noChangeArrowheads="1"/>
          </p:cNvSpPr>
          <p:nvPr/>
        </p:nvSpPr>
        <p:spPr bwMode="auto">
          <a:xfrm>
            <a:off x="1219200" y="5334000"/>
            <a:ext cx="66294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0"/>
              </a:spcBef>
              <a:spcAft>
                <a:spcPct val="0"/>
              </a:spcAft>
            </a:pPr>
            <a:r>
              <a:rPr lang="es-ES" sz="2000" b="1" dirty="0">
                <a:latin typeface="+mn-lt"/>
                <a:cs typeface="Arial" panose="020B0604020202020204" pitchFamily="34" charset="0"/>
              </a:rPr>
              <a:t>ARREPENTIRSE </a:t>
            </a:r>
            <a:r>
              <a:rPr lang="es-ES" sz="2000" b="1" dirty="0" smtClean="0">
                <a:latin typeface="+mn-lt"/>
                <a:cs typeface="Arial" panose="020B0604020202020204" pitchFamily="34" charset="0"/>
              </a:rPr>
              <a:t>+ BAUTISMO </a:t>
            </a:r>
            <a:r>
              <a:rPr lang="es-ES" sz="2000" b="1" dirty="0">
                <a:latin typeface="+mn-lt"/>
                <a:cs typeface="Arial" panose="020B0604020202020204" pitchFamily="34" charset="0"/>
              </a:rPr>
              <a:t>= </a:t>
            </a:r>
            <a:r>
              <a:rPr lang="es-ES" sz="2000" b="1" dirty="0" smtClean="0">
                <a:latin typeface="+mn-lt"/>
                <a:cs typeface="Arial" panose="020B0604020202020204" pitchFamily="34" charset="0"/>
              </a:rPr>
              <a:t>“Remisión </a:t>
            </a:r>
            <a:r>
              <a:rPr lang="es-ES" sz="2000" b="1" dirty="0">
                <a:latin typeface="+mn-lt"/>
                <a:cs typeface="Arial" panose="020B0604020202020204" pitchFamily="34" charset="0"/>
              </a:rPr>
              <a:t>de </a:t>
            </a:r>
            <a:r>
              <a:rPr lang="es-ES" sz="2000" b="1" dirty="0" smtClean="0">
                <a:latin typeface="+mn-lt"/>
                <a:cs typeface="Arial" panose="020B0604020202020204" pitchFamily="34" charset="0"/>
              </a:rPr>
              <a:t>pecados”</a:t>
            </a:r>
            <a:endParaRPr lang="en-US" altLang="es-ES" sz="2000" b="1"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3489678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ChangeArrowheads="1"/>
          </p:cNvSpPr>
          <p:nvPr/>
        </p:nvSpPr>
        <p:spPr bwMode="auto">
          <a:xfrm>
            <a:off x="1828800" y="1216729"/>
            <a:ext cx="5486400" cy="1831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50000"/>
              </a:spcBef>
              <a:spcAft>
                <a:spcPct val="0"/>
              </a:spcAft>
            </a:pPr>
            <a:r>
              <a:rPr lang="en-US" altLang="es-ES" sz="2000" dirty="0" smtClean="0">
                <a:solidFill>
                  <a:srgbClr val="000000"/>
                </a:solidFill>
                <a:latin typeface="+mn-lt"/>
                <a:cs typeface="Arial" panose="020B0604020202020204" pitchFamily="34" charset="0"/>
              </a:rPr>
              <a:t>Marcos </a:t>
            </a:r>
            <a:r>
              <a:rPr lang="en-US" altLang="es-ES" sz="2000" dirty="0">
                <a:solidFill>
                  <a:srgbClr val="000000"/>
                </a:solidFill>
                <a:latin typeface="+mn-lt"/>
                <a:cs typeface="Arial" panose="020B0604020202020204" pitchFamily="34" charset="0"/>
              </a:rPr>
              <a:t>16:16</a:t>
            </a:r>
          </a:p>
          <a:p>
            <a:pPr eaLnBrk="1" fontAlgn="base" hangingPunct="1">
              <a:spcBef>
                <a:spcPct val="50000"/>
              </a:spcBef>
              <a:spcAft>
                <a:spcPct val="0"/>
              </a:spcAft>
            </a:pPr>
            <a:r>
              <a:rPr lang="es-ES" sz="1800" baseline="30000" dirty="0">
                <a:latin typeface="+mn-lt"/>
                <a:cs typeface="Arial" panose="020B0604020202020204" pitchFamily="34" charset="0"/>
              </a:rPr>
              <a:t>15 </a:t>
            </a:r>
            <a:r>
              <a:rPr lang="es-ES" sz="1800" dirty="0">
                <a:latin typeface="+mn-lt"/>
                <a:cs typeface="Arial" panose="020B0604020202020204" pitchFamily="34" charset="0"/>
              </a:rPr>
              <a:t>Y les dijo: </a:t>
            </a:r>
            <a:r>
              <a:rPr lang="es-ES" sz="1800" dirty="0" smtClean="0">
                <a:latin typeface="+mn-lt"/>
                <a:cs typeface="Arial" panose="020B0604020202020204" pitchFamily="34" charset="0"/>
              </a:rPr>
              <a:t>Vayan </a:t>
            </a:r>
            <a:r>
              <a:rPr lang="es-ES" sz="1800" dirty="0">
                <a:latin typeface="+mn-lt"/>
                <a:cs typeface="Arial" panose="020B0604020202020204" pitchFamily="34" charset="0"/>
              </a:rPr>
              <a:t>por todo el mundo y prediquen el evangelio a toda </a:t>
            </a:r>
            <a:r>
              <a:rPr lang="es-ES" sz="1800" dirty="0" smtClean="0">
                <a:latin typeface="+mn-lt"/>
                <a:cs typeface="Arial" panose="020B0604020202020204" pitchFamily="34" charset="0"/>
              </a:rPr>
              <a:t>criatura.</a:t>
            </a:r>
            <a:br>
              <a:rPr lang="es-ES" sz="1800" dirty="0" smtClean="0">
                <a:latin typeface="+mn-lt"/>
                <a:cs typeface="Arial" panose="020B0604020202020204" pitchFamily="34" charset="0"/>
              </a:rPr>
            </a:br>
            <a:r>
              <a:rPr lang="es-ES" sz="2000" baseline="30000" dirty="0" smtClean="0">
                <a:latin typeface="+mn-lt"/>
                <a:cs typeface="Arial" panose="020B0604020202020204" pitchFamily="34" charset="0"/>
              </a:rPr>
              <a:t>16</a:t>
            </a:r>
            <a:r>
              <a:rPr lang="es-ES" sz="2000" baseline="30000" dirty="0">
                <a:latin typeface="+mn-lt"/>
                <a:cs typeface="Arial" panose="020B0604020202020204" pitchFamily="34" charset="0"/>
              </a:rPr>
              <a:t> </a:t>
            </a:r>
            <a:r>
              <a:rPr lang="es-ES" b="1" dirty="0">
                <a:solidFill>
                  <a:srgbClr val="FF0000"/>
                </a:solidFill>
                <a:latin typeface="+mn-lt"/>
                <a:cs typeface="Arial" panose="020B0604020202020204" pitchFamily="34" charset="0"/>
              </a:rPr>
              <a:t>El que crea y sea bautizado, se salvará; pero el que no crea, será condenado.</a:t>
            </a:r>
            <a:endParaRPr lang="en-US" altLang="es-ES" b="1" dirty="0">
              <a:solidFill>
                <a:srgbClr val="FF0000"/>
              </a:solidFill>
              <a:latin typeface="+mn-lt"/>
              <a:cs typeface="Arial" panose="020B0604020202020204" pitchFamily="34" charset="0"/>
            </a:endParaRPr>
          </a:p>
        </p:txBody>
      </p:sp>
    </p:spTree>
    <p:extLst>
      <p:ext uri="{BB962C8B-B14F-4D97-AF65-F5344CB8AC3E}">
        <p14:creationId xmlns:p14="http://schemas.microsoft.com/office/powerpoint/2010/main" xmlns="" val="1539345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1143000" y="609600"/>
            <a:ext cx="7155750" cy="4191000"/>
          </a:xfrm>
          <a:prstGeom prst="rect">
            <a:avLst/>
          </a:prstGeom>
          <a:noFill/>
          <a:ln w="9525">
            <a:noFill/>
            <a:miter lim="800000"/>
            <a:headEnd/>
            <a:tailEnd/>
          </a:ln>
        </p:spPr>
      </p:pic>
      <p:sp>
        <p:nvSpPr>
          <p:cNvPr id="33794" name="Rectangle 2"/>
          <p:cNvSpPr>
            <a:spLocks noChangeArrowheads="1"/>
          </p:cNvSpPr>
          <p:nvPr/>
        </p:nvSpPr>
        <p:spPr bwMode="auto">
          <a:xfrm>
            <a:off x="1676400" y="5234226"/>
            <a:ext cx="57150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0"/>
              </a:spcBef>
              <a:spcAft>
                <a:spcPct val="0"/>
              </a:spcAft>
            </a:pPr>
            <a:r>
              <a:rPr lang="es-ES" sz="1800" dirty="0" smtClean="0">
                <a:latin typeface="+mn-lt"/>
                <a:cs typeface="Arial" panose="020B0604020202020204" pitchFamily="34" charset="0"/>
              </a:rPr>
              <a:t>ARREPENTIRSE + BAUTISMO = “Remisión de pecados”</a:t>
            </a:r>
            <a:endParaRPr lang="en-US" altLang="es-ES" sz="1800" dirty="0" smtClean="0">
              <a:solidFill>
                <a:srgbClr val="000000"/>
              </a:solidFill>
              <a:latin typeface="+mn-lt"/>
              <a:cs typeface="Arial" panose="020B0604020202020204" pitchFamily="34" charset="0"/>
            </a:endParaRPr>
          </a:p>
          <a:p>
            <a:pPr eaLnBrk="1" fontAlgn="base" hangingPunct="1">
              <a:spcBef>
                <a:spcPct val="50000"/>
              </a:spcBef>
              <a:spcAft>
                <a:spcPct val="0"/>
              </a:spcAft>
            </a:pPr>
            <a:r>
              <a:rPr lang="es-ES" sz="2000" b="1" dirty="0" smtClean="0">
                <a:latin typeface="+mn-lt"/>
                <a:cs typeface="Arial" panose="020B0604020202020204" pitchFamily="34" charset="0"/>
              </a:rPr>
              <a:t>FE </a:t>
            </a:r>
            <a:r>
              <a:rPr lang="es-ES" sz="2000" b="1" dirty="0">
                <a:latin typeface="+mn-lt"/>
                <a:cs typeface="Arial" panose="020B0604020202020204" pitchFamily="34" charset="0"/>
              </a:rPr>
              <a:t>(o </a:t>
            </a:r>
            <a:r>
              <a:rPr lang="es-ES" sz="2000" b="1" dirty="0" smtClean="0">
                <a:latin typeface="+mn-lt"/>
                <a:cs typeface="Arial" panose="020B0604020202020204" pitchFamily="34" charset="0"/>
              </a:rPr>
              <a:t>Creencia</a:t>
            </a:r>
            <a:r>
              <a:rPr lang="es-ES" sz="2000" b="1" dirty="0">
                <a:latin typeface="+mn-lt"/>
                <a:cs typeface="Arial" panose="020B0604020202020204" pitchFamily="34" charset="0"/>
              </a:rPr>
              <a:t>) </a:t>
            </a:r>
            <a:r>
              <a:rPr lang="es-ES" sz="2000" b="1" dirty="0" smtClean="0">
                <a:latin typeface="+mn-lt"/>
                <a:cs typeface="Arial" panose="020B0604020202020204" pitchFamily="34" charset="0"/>
              </a:rPr>
              <a:t>+ BAUTISMO </a:t>
            </a:r>
            <a:r>
              <a:rPr lang="es-ES" sz="2000" b="1" dirty="0">
                <a:latin typeface="+mn-lt"/>
                <a:cs typeface="Arial" panose="020B0604020202020204" pitchFamily="34" charset="0"/>
              </a:rPr>
              <a:t>= </a:t>
            </a:r>
            <a:r>
              <a:rPr lang="es-ES" sz="2000" b="1" dirty="0" smtClean="0">
                <a:latin typeface="+mn-lt"/>
                <a:cs typeface="Arial" panose="020B0604020202020204" pitchFamily="34" charset="0"/>
              </a:rPr>
              <a:t>“SALVADOS”</a:t>
            </a:r>
            <a:endParaRPr lang="en-US" altLang="es-ES" sz="2000" b="1"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3507104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828800" y="1219200"/>
            <a:ext cx="5486400" cy="24776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r>
              <a:rPr lang="es-ES" sz="2000" dirty="0">
                <a:latin typeface="+mn-lt"/>
                <a:cs typeface="Arial" panose="020B0604020202020204" pitchFamily="34" charset="0"/>
              </a:rPr>
              <a:t>Gálatas </a:t>
            </a:r>
            <a:r>
              <a:rPr lang="es-ES" sz="2000" dirty="0" smtClean="0">
                <a:latin typeface="+mn-lt"/>
                <a:cs typeface="Arial" panose="020B0604020202020204" pitchFamily="34" charset="0"/>
              </a:rPr>
              <a:t>3:27</a:t>
            </a:r>
            <a:endParaRPr lang="es-ES" sz="2000" dirty="0">
              <a:latin typeface="+mn-lt"/>
              <a:cs typeface="Arial" panose="020B0604020202020204" pitchFamily="34" charset="0"/>
            </a:endParaRPr>
          </a:p>
          <a:p>
            <a:pPr eaLnBrk="1" fontAlgn="base" hangingPunct="1">
              <a:spcBef>
                <a:spcPct val="50000"/>
              </a:spcBef>
              <a:spcAft>
                <a:spcPct val="0"/>
              </a:spcAft>
            </a:pPr>
            <a:r>
              <a:rPr lang="es-ES" sz="1800" baseline="30000" dirty="0" smtClean="0">
                <a:latin typeface="+mn-lt"/>
                <a:cs typeface="Arial" panose="020B0604020202020204" pitchFamily="34" charset="0"/>
              </a:rPr>
              <a:t>26</a:t>
            </a:r>
            <a:r>
              <a:rPr lang="es-ES" sz="1800" baseline="30000" dirty="0">
                <a:latin typeface="+mn-lt"/>
                <a:cs typeface="Arial" panose="020B0604020202020204" pitchFamily="34" charset="0"/>
              </a:rPr>
              <a:t> </a:t>
            </a:r>
            <a:r>
              <a:rPr lang="es-ES" sz="1800" dirty="0">
                <a:latin typeface="+mn-lt"/>
                <a:cs typeface="Arial" panose="020B0604020202020204" pitchFamily="34" charset="0"/>
              </a:rPr>
              <a:t>pues todos ustedes son hijos de Dios por la fe en Cristo Jesús. </a:t>
            </a:r>
            <a:r>
              <a:rPr lang="es-ES" baseline="30000" dirty="0">
                <a:latin typeface="+mn-lt"/>
                <a:cs typeface="Arial" panose="020B0604020202020204" pitchFamily="34" charset="0"/>
              </a:rPr>
              <a:t>27</a:t>
            </a:r>
            <a:r>
              <a:rPr lang="es-ES" baseline="30000" dirty="0">
                <a:solidFill>
                  <a:srgbClr val="FF0000"/>
                </a:solidFill>
                <a:latin typeface="+mn-lt"/>
                <a:cs typeface="Arial" panose="020B0604020202020204" pitchFamily="34" charset="0"/>
              </a:rPr>
              <a:t> </a:t>
            </a:r>
            <a:r>
              <a:rPr lang="es-ES" b="1" dirty="0">
                <a:solidFill>
                  <a:srgbClr val="FF0000"/>
                </a:solidFill>
                <a:latin typeface="+mn-lt"/>
                <a:cs typeface="Arial" panose="020B0604020202020204" pitchFamily="34" charset="0"/>
              </a:rPr>
              <a:t>Porque todos ustedes, los que han sido bautizados en Cristo, están revestidos de Cristo.</a:t>
            </a:r>
            <a:r>
              <a:rPr lang="es-ES" sz="1800" dirty="0">
                <a:latin typeface="+mn-lt"/>
                <a:cs typeface="Arial" panose="020B0604020202020204" pitchFamily="34" charset="0"/>
              </a:rPr>
              <a:t> </a:t>
            </a:r>
            <a:r>
              <a:rPr lang="es-ES" sz="1800" baseline="30000" dirty="0">
                <a:latin typeface="+mn-lt"/>
                <a:cs typeface="Arial" panose="020B0604020202020204" pitchFamily="34" charset="0"/>
              </a:rPr>
              <a:t>28 </a:t>
            </a:r>
            <a:r>
              <a:rPr lang="es-ES" sz="1800" dirty="0">
                <a:latin typeface="+mn-lt"/>
                <a:cs typeface="Arial" panose="020B0604020202020204" pitchFamily="34" charset="0"/>
              </a:rPr>
              <a:t>Ya no hay judío ni griego; no hay esclavo ni libre; no hay varón ni mujer, sino que todos ustedes son uno en Cristo Jesús.</a:t>
            </a:r>
            <a:endParaRPr lang="en-US" altLang="es-ES" sz="18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2189329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srcRect/>
          <a:stretch>
            <a:fillRect/>
          </a:stretch>
        </p:blipFill>
        <p:spPr bwMode="auto">
          <a:xfrm>
            <a:off x="1066800" y="317858"/>
            <a:ext cx="7133455" cy="4177942"/>
          </a:xfrm>
          <a:prstGeom prst="rect">
            <a:avLst/>
          </a:prstGeom>
          <a:noFill/>
          <a:ln w="9525">
            <a:noFill/>
            <a:miter lim="800000"/>
            <a:headEnd/>
            <a:tailEnd/>
          </a:ln>
        </p:spPr>
      </p:pic>
      <p:sp>
        <p:nvSpPr>
          <p:cNvPr id="35843" name="Rectangle 3"/>
          <p:cNvSpPr>
            <a:spLocks noChangeArrowheads="1"/>
          </p:cNvSpPr>
          <p:nvPr/>
        </p:nvSpPr>
        <p:spPr bwMode="auto">
          <a:xfrm>
            <a:off x="1524000" y="4444186"/>
            <a:ext cx="6019800" cy="2185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0"/>
              </a:spcBef>
              <a:spcAft>
                <a:spcPct val="0"/>
              </a:spcAft>
            </a:pPr>
            <a:r>
              <a:rPr lang="es-ES" sz="1800" dirty="0" smtClean="0">
                <a:cs typeface="Arial" panose="020B0604020202020204" pitchFamily="34" charset="0"/>
              </a:rPr>
              <a:t>ARREPENTIRSE + BAUTISMO = “Remisión de pecados”</a:t>
            </a:r>
            <a:br>
              <a:rPr lang="es-ES" sz="1800" dirty="0" smtClean="0">
                <a:cs typeface="Arial" panose="020B0604020202020204" pitchFamily="34" charset="0"/>
              </a:rPr>
            </a:br>
            <a:r>
              <a:rPr lang="es-ES" sz="1800" dirty="0" smtClean="0">
                <a:latin typeface="+mn-lt"/>
                <a:cs typeface="Arial" panose="020B0604020202020204" pitchFamily="34" charset="0"/>
              </a:rPr>
              <a:t>FE (o Creencia) + BAUTISMO = “SALVADOS”</a:t>
            </a:r>
            <a:endParaRPr lang="en-US" altLang="es-ES" sz="1800" b="1" dirty="0">
              <a:solidFill>
                <a:srgbClr val="000000"/>
              </a:solidFill>
              <a:latin typeface="+mn-lt"/>
              <a:cs typeface="Arial" panose="020B0604020202020204" pitchFamily="34" charset="0"/>
            </a:endParaRPr>
          </a:p>
          <a:p>
            <a:pPr eaLnBrk="1" fontAlgn="base" hangingPunct="1">
              <a:spcBef>
                <a:spcPct val="50000"/>
              </a:spcBef>
              <a:spcAft>
                <a:spcPct val="0"/>
              </a:spcAft>
            </a:pPr>
            <a:r>
              <a:rPr lang="es-ES" sz="2000" b="1" dirty="0" smtClean="0">
                <a:latin typeface="+mn-lt"/>
                <a:cs typeface="Arial" panose="020B0604020202020204" pitchFamily="34" charset="0"/>
              </a:rPr>
              <a:t>BAUTI</a:t>
            </a:r>
            <a:r>
              <a:rPr lang="en-US" sz="2000" b="1" dirty="0" smtClean="0">
                <a:latin typeface="+mn-lt"/>
                <a:cs typeface="Arial" panose="020B0604020202020204" pitchFamily="34" charset="0"/>
              </a:rPr>
              <a:t>ZADO</a:t>
            </a:r>
            <a:r>
              <a:rPr lang="es-ES" sz="2000" b="1" dirty="0" smtClean="0">
                <a:latin typeface="+mn-lt"/>
                <a:cs typeface="Arial" panose="020B0604020202020204" pitchFamily="34" charset="0"/>
              </a:rPr>
              <a:t> </a:t>
            </a:r>
            <a:r>
              <a:rPr lang="es-ES" sz="2000" b="1" dirty="0">
                <a:latin typeface="+mn-lt"/>
                <a:cs typeface="Arial" panose="020B0604020202020204" pitchFamily="34" charset="0"/>
              </a:rPr>
              <a:t>= </a:t>
            </a:r>
            <a:r>
              <a:rPr lang="es-ES" sz="2000" b="1" dirty="0" smtClean="0">
                <a:latin typeface="+mn-lt"/>
                <a:cs typeface="Arial" panose="020B0604020202020204" pitchFamily="34" charset="0"/>
              </a:rPr>
              <a:t>“Revestido en Cristo”</a:t>
            </a:r>
            <a:endParaRPr lang="es-ES" sz="2000" b="1" dirty="0" smtClean="0">
              <a:latin typeface="+mn-lt"/>
            </a:endParaRPr>
          </a:p>
          <a:p>
            <a:pPr algn="just" eaLnBrk="1" fontAlgn="base" hangingPunct="1">
              <a:spcBef>
                <a:spcPct val="50000"/>
              </a:spcBef>
              <a:spcAft>
                <a:spcPct val="0"/>
              </a:spcAft>
            </a:pPr>
            <a:r>
              <a:rPr lang="es-ES" sz="2000" dirty="0" smtClean="0">
                <a:latin typeface="+mn-lt"/>
                <a:cs typeface="Arial" panose="020B0604020202020204" pitchFamily="34" charset="0"/>
              </a:rPr>
              <a:t>Esta dentro de un abrigo cuando se pone un abrigo. Se “pone a Cristo” en el bautismo, entonces esta a dentro del CUERPO de CRISTO (salvo).</a:t>
            </a:r>
            <a:endParaRPr lang="en-US" altLang="es-ES" sz="20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316074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057400" y="1219200"/>
            <a:ext cx="5029200"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r>
              <a:rPr lang="es-ES" sz="2000" dirty="0">
                <a:latin typeface="+mn-lt"/>
                <a:cs typeface="Arial" panose="020B0604020202020204" pitchFamily="34" charset="0"/>
              </a:rPr>
              <a:t>Hechos </a:t>
            </a:r>
            <a:r>
              <a:rPr lang="es-ES" sz="2000" dirty="0" smtClean="0">
                <a:latin typeface="+mn-lt"/>
                <a:cs typeface="Arial" panose="020B0604020202020204" pitchFamily="34" charset="0"/>
              </a:rPr>
              <a:t>22:16</a:t>
            </a:r>
          </a:p>
          <a:p>
            <a:endParaRPr lang="es-ES" sz="2000" dirty="0" smtClean="0">
              <a:latin typeface="+mn-lt"/>
              <a:cs typeface="Arial" panose="020B0604020202020204" pitchFamily="34" charset="0"/>
            </a:endParaRPr>
          </a:p>
          <a:p>
            <a:pPr algn="just"/>
            <a:r>
              <a:rPr lang="es-ES" dirty="0" smtClean="0">
                <a:latin typeface="+mn-lt"/>
                <a:cs typeface="Arial" panose="020B0604020202020204" pitchFamily="34" charset="0"/>
              </a:rPr>
              <a:t>“¿</a:t>
            </a:r>
            <a:r>
              <a:rPr lang="es-ES" dirty="0">
                <a:latin typeface="+mn-lt"/>
                <a:cs typeface="Arial" panose="020B0604020202020204" pitchFamily="34" charset="0"/>
              </a:rPr>
              <a:t>Qué esperas, entonces? ¡Levántate y bautízate, e invoca su nombre, para que quedes limpio de tus pecados!”</a:t>
            </a:r>
          </a:p>
        </p:txBody>
      </p:sp>
    </p:spTree>
    <p:extLst>
      <p:ext uri="{BB962C8B-B14F-4D97-AF65-F5344CB8AC3E}">
        <p14:creationId xmlns:p14="http://schemas.microsoft.com/office/powerpoint/2010/main" xmlns="" val="1754169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1143000" y="457200"/>
            <a:ext cx="7025645" cy="4114800"/>
          </a:xfrm>
          <a:prstGeom prst="rect">
            <a:avLst/>
          </a:prstGeom>
          <a:noFill/>
          <a:ln w="9525">
            <a:noFill/>
            <a:miter lim="800000"/>
            <a:headEnd/>
            <a:tailEnd/>
          </a:ln>
        </p:spPr>
      </p:pic>
      <p:sp>
        <p:nvSpPr>
          <p:cNvPr id="37891" name="Rectangle 2"/>
          <p:cNvSpPr>
            <a:spLocks noChangeArrowheads="1"/>
          </p:cNvSpPr>
          <p:nvPr/>
        </p:nvSpPr>
        <p:spPr bwMode="auto">
          <a:xfrm>
            <a:off x="1295400" y="4474964"/>
            <a:ext cx="6858000" cy="21544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0"/>
              </a:spcBef>
              <a:spcAft>
                <a:spcPct val="0"/>
              </a:spcAft>
            </a:pPr>
            <a:r>
              <a:rPr lang="es-ES" sz="1800" dirty="0" smtClean="0">
                <a:latin typeface="+mn-lt"/>
                <a:cs typeface="Arial" panose="020B0604020202020204" pitchFamily="34" charset="0"/>
              </a:rPr>
              <a:t>ARREPENTIRSE + BAUTISMO = “Remisión de pecados”</a:t>
            </a:r>
            <a:br>
              <a:rPr lang="es-ES" sz="1800" dirty="0" smtClean="0">
                <a:latin typeface="+mn-lt"/>
                <a:cs typeface="Arial" panose="020B0604020202020204" pitchFamily="34" charset="0"/>
              </a:rPr>
            </a:br>
            <a:r>
              <a:rPr lang="es-ES" sz="1800" dirty="0" smtClean="0">
                <a:latin typeface="+mn-lt"/>
                <a:cs typeface="Arial" panose="020B0604020202020204" pitchFamily="34" charset="0"/>
              </a:rPr>
              <a:t>FE (o Creencia) + BAUTISMO = “SALVADOS”</a:t>
            </a:r>
            <a:br>
              <a:rPr lang="es-ES" sz="1800" dirty="0" smtClean="0">
                <a:latin typeface="+mn-lt"/>
                <a:cs typeface="Arial" panose="020B0604020202020204" pitchFamily="34" charset="0"/>
              </a:rPr>
            </a:br>
            <a:r>
              <a:rPr lang="es-ES" sz="1800" dirty="0" smtClean="0">
                <a:latin typeface="+mn-lt"/>
                <a:cs typeface="Arial" panose="020B0604020202020204" pitchFamily="34" charset="0"/>
              </a:rPr>
              <a:t>BAUTI</a:t>
            </a:r>
            <a:r>
              <a:rPr lang="en-US" sz="1800" dirty="0" smtClean="0">
                <a:latin typeface="+mn-lt"/>
                <a:cs typeface="Arial" panose="020B0604020202020204" pitchFamily="34" charset="0"/>
              </a:rPr>
              <a:t>ZADO</a:t>
            </a:r>
            <a:r>
              <a:rPr lang="es-ES" sz="1800" dirty="0" smtClean="0">
                <a:latin typeface="+mn-lt"/>
                <a:cs typeface="Arial" panose="020B0604020202020204" pitchFamily="34" charset="0"/>
              </a:rPr>
              <a:t> = “Revestido en Cristo”</a:t>
            </a:r>
            <a:endParaRPr lang="es-ES" sz="1800" dirty="0" smtClean="0">
              <a:latin typeface="+mn-lt"/>
            </a:endParaRPr>
          </a:p>
          <a:p>
            <a:pPr eaLnBrk="1" fontAlgn="base" hangingPunct="1">
              <a:spcBef>
                <a:spcPct val="50000"/>
              </a:spcBef>
              <a:spcAft>
                <a:spcPct val="0"/>
              </a:spcAft>
            </a:pPr>
            <a:r>
              <a:rPr lang="es-ES" sz="2000" b="1" dirty="0" smtClean="0">
                <a:latin typeface="+mn-lt"/>
                <a:cs typeface="Arial" panose="020B0604020202020204" pitchFamily="34" charset="0"/>
              </a:rPr>
              <a:t>BAUTISMO </a:t>
            </a:r>
            <a:r>
              <a:rPr lang="es-ES" sz="2000" b="1" dirty="0">
                <a:latin typeface="+mn-lt"/>
                <a:cs typeface="Arial" panose="020B0604020202020204" pitchFamily="34" charset="0"/>
              </a:rPr>
              <a:t>= </a:t>
            </a:r>
            <a:r>
              <a:rPr lang="es-ES" sz="2000" b="1" dirty="0" smtClean="0">
                <a:latin typeface="+mn-lt"/>
                <a:cs typeface="Arial" panose="020B0604020202020204" pitchFamily="34" charset="0"/>
              </a:rPr>
              <a:t>“Lava pecados”</a:t>
            </a:r>
          </a:p>
          <a:p>
            <a:pPr eaLnBrk="1" fontAlgn="base" hangingPunct="1">
              <a:spcBef>
                <a:spcPct val="50000"/>
              </a:spcBef>
              <a:spcAft>
                <a:spcPct val="0"/>
              </a:spcAft>
            </a:pPr>
            <a:r>
              <a:rPr lang="es-ES" sz="2000" dirty="0" smtClean="0">
                <a:latin typeface="+mn-lt"/>
                <a:cs typeface="Arial" panose="020B0604020202020204" pitchFamily="34" charset="0"/>
              </a:rPr>
              <a:t>La sangre de Cristo lava </a:t>
            </a:r>
            <a:r>
              <a:rPr lang="en-US" sz="2000" dirty="0" err="1" smtClean="0">
                <a:latin typeface="+mn-lt"/>
                <a:cs typeface="Arial" panose="020B0604020202020204" pitchFamily="34" charset="0"/>
              </a:rPr>
              <a:t>tus</a:t>
            </a:r>
            <a:r>
              <a:rPr lang="en-US" sz="2000" dirty="0" smtClean="0">
                <a:latin typeface="+mn-lt"/>
                <a:cs typeface="Arial" panose="020B0604020202020204" pitchFamily="34" charset="0"/>
              </a:rPr>
              <a:t> </a:t>
            </a:r>
            <a:r>
              <a:rPr lang="es-ES" sz="2000" dirty="0" smtClean="0">
                <a:latin typeface="+mn-lt"/>
                <a:cs typeface="Arial" panose="020B0604020202020204" pitchFamily="34" charset="0"/>
              </a:rPr>
              <a:t>pecados en el bautismo. Por </a:t>
            </a:r>
            <a:r>
              <a:rPr lang="es-ES" sz="2000" dirty="0">
                <a:latin typeface="+mn-lt"/>
                <a:cs typeface="Arial" panose="020B0604020202020204" pitchFamily="34" charset="0"/>
              </a:rPr>
              <a:t>lo tanto, nuestros pecados no </a:t>
            </a:r>
            <a:r>
              <a:rPr lang="es-ES" sz="2000" dirty="0" smtClean="0">
                <a:latin typeface="+mn-lt"/>
                <a:cs typeface="Arial" panose="020B0604020202020204" pitchFamily="34" charset="0"/>
              </a:rPr>
              <a:t>son</a:t>
            </a:r>
            <a:r>
              <a:rPr lang="en-US" sz="2000" dirty="0" smtClean="0">
                <a:latin typeface="+mn-lt"/>
                <a:cs typeface="Arial" panose="020B0604020202020204" pitchFamily="34" charset="0"/>
              </a:rPr>
              <a:t> </a:t>
            </a:r>
            <a:r>
              <a:rPr lang="en-US" sz="2000" dirty="0" err="1" smtClean="0">
                <a:latin typeface="+mn-lt"/>
                <a:cs typeface="Arial" panose="020B0604020202020204" pitchFamily="34" charset="0"/>
              </a:rPr>
              <a:t>quitados</a:t>
            </a:r>
            <a:r>
              <a:rPr lang="en-US" sz="2000" dirty="0" smtClean="0">
                <a:latin typeface="+mn-lt"/>
                <a:cs typeface="Arial" panose="020B0604020202020204" pitchFamily="34" charset="0"/>
              </a:rPr>
              <a:t> hasta </a:t>
            </a:r>
            <a:r>
              <a:rPr lang="es-ES" sz="2000" dirty="0" smtClean="0">
                <a:latin typeface="+mn-lt"/>
                <a:cs typeface="Arial" panose="020B0604020202020204" pitchFamily="34" charset="0"/>
              </a:rPr>
              <a:t>que </a:t>
            </a:r>
            <a:r>
              <a:rPr lang="es-ES" sz="2000" dirty="0">
                <a:latin typeface="+mn-lt"/>
                <a:cs typeface="Arial" panose="020B0604020202020204" pitchFamily="34" charset="0"/>
              </a:rPr>
              <a:t>somos </a:t>
            </a:r>
            <a:r>
              <a:rPr lang="es-ES" sz="2000" dirty="0" smtClean="0">
                <a:latin typeface="+mn-lt"/>
                <a:cs typeface="Arial" panose="020B0604020202020204" pitchFamily="34" charset="0"/>
              </a:rPr>
              <a:t>bautizados.</a:t>
            </a:r>
            <a:endParaRPr lang="en-US" altLang="es-ES" sz="20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1747874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828800" y="1219200"/>
            <a:ext cx="5410200" cy="40010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r>
              <a:rPr lang="es-ES" sz="2000" dirty="0">
                <a:latin typeface="+mn-lt"/>
                <a:cs typeface="Arial" panose="020B0604020202020204" pitchFamily="34" charset="0"/>
              </a:rPr>
              <a:t>1 Pedro </a:t>
            </a:r>
            <a:r>
              <a:rPr lang="es-ES" sz="2000" dirty="0" smtClean="0">
                <a:latin typeface="+mn-lt"/>
                <a:cs typeface="Arial" panose="020B0604020202020204" pitchFamily="34" charset="0"/>
              </a:rPr>
              <a:t>3:21 </a:t>
            </a:r>
          </a:p>
          <a:p>
            <a:endParaRPr lang="es-ES" sz="1800" b="1" baseline="30000" dirty="0" smtClean="0">
              <a:latin typeface="+mn-lt"/>
              <a:cs typeface="Arial" panose="020B0604020202020204" pitchFamily="34" charset="0"/>
            </a:endParaRPr>
          </a:p>
          <a:p>
            <a:pPr algn="just"/>
            <a:r>
              <a:rPr lang="es-ES" sz="1800" baseline="30000" dirty="0" smtClean="0">
                <a:latin typeface="+mn-lt"/>
                <a:cs typeface="Arial" panose="020B0604020202020204" pitchFamily="34" charset="0"/>
              </a:rPr>
              <a:t>20</a:t>
            </a:r>
            <a:r>
              <a:rPr lang="es-ES" sz="1800" baseline="30000" dirty="0">
                <a:latin typeface="+mn-lt"/>
                <a:cs typeface="Arial" panose="020B0604020202020204" pitchFamily="34" charset="0"/>
              </a:rPr>
              <a:t> </a:t>
            </a:r>
            <a:r>
              <a:rPr lang="es-ES" sz="1800" dirty="0">
                <a:latin typeface="+mn-lt"/>
                <a:cs typeface="Arial" panose="020B0604020202020204" pitchFamily="34" charset="0"/>
              </a:rPr>
              <a:t>a los que en otro tiempo desobedecieron, en los días de Noé, cuando Dios esperaba con paciencia mientras se preparaba el arca, en la que unas cuantas personas, ocho en total, fueron salvadas por medio del agua</a:t>
            </a:r>
            <a:r>
              <a:rPr lang="es-ES" sz="1800" dirty="0" smtClean="0">
                <a:latin typeface="+mn-lt"/>
                <a:cs typeface="Arial" panose="020B0604020202020204" pitchFamily="34" charset="0"/>
              </a:rPr>
              <a:t>.</a:t>
            </a:r>
            <a:r>
              <a:rPr lang="es-ES" sz="1800" dirty="0">
                <a:latin typeface="+mn-lt"/>
                <a:cs typeface="Arial" panose="020B0604020202020204" pitchFamily="34" charset="0"/>
              </a:rPr>
              <a:t> </a:t>
            </a:r>
            <a:r>
              <a:rPr lang="es-ES" sz="1800" baseline="30000" dirty="0">
                <a:latin typeface="+mn-lt"/>
                <a:cs typeface="Arial" panose="020B0604020202020204" pitchFamily="34" charset="0"/>
              </a:rPr>
              <a:t>21 </a:t>
            </a:r>
            <a:r>
              <a:rPr lang="es-ES" sz="1800" dirty="0">
                <a:latin typeface="+mn-lt"/>
                <a:cs typeface="Arial" panose="020B0604020202020204" pitchFamily="34" charset="0"/>
              </a:rPr>
              <a:t>Todo esto es símbolo del </a:t>
            </a:r>
            <a:r>
              <a:rPr lang="es-ES" dirty="0">
                <a:solidFill>
                  <a:srgbClr val="FF0000"/>
                </a:solidFill>
                <a:latin typeface="+mn-lt"/>
                <a:cs typeface="Arial" panose="020B0604020202020204" pitchFamily="34" charset="0"/>
              </a:rPr>
              <a:t>bautismo</a:t>
            </a:r>
            <a:r>
              <a:rPr lang="es-ES" sz="1800" dirty="0">
                <a:latin typeface="+mn-lt"/>
                <a:cs typeface="Arial" panose="020B0604020202020204" pitchFamily="34" charset="0"/>
              </a:rPr>
              <a:t> (el cual no consiste en lavar las impurezas del cuerpo sino en el compromiso ante Dios de tener una buena conciencia) </a:t>
            </a:r>
            <a:r>
              <a:rPr lang="es-ES" dirty="0">
                <a:solidFill>
                  <a:srgbClr val="FF0000"/>
                </a:solidFill>
                <a:latin typeface="+mn-lt"/>
                <a:cs typeface="Arial" panose="020B0604020202020204" pitchFamily="34" charset="0"/>
              </a:rPr>
              <a:t>que ahora nos salva por la resurrección de Jesucristo</a:t>
            </a:r>
            <a:r>
              <a:rPr lang="es-ES" sz="1800" b="1" dirty="0">
                <a:latin typeface="+mn-lt"/>
                <a:cs typeface="Arial" panose="020B0604020202020204" pitchFamily="34" charset="0"/>
              </a:rPr>
              <a:t>,</a:t>
            </a:r>
            <a:r>
              <a:rPr lang="es-ES" sz="1800" dirty="0">
                <a:latin typeface="+mn-lt"/>
                <a:cs typeface="Arial" panose="020B0604020202020204" pitchFamily="34" charset="0"/>
              </a:rPr>
              <a:t> </a:t>
            </a:r>
            <a:r>
              <a:rPr lang="es-ES" sz="1800" baseline="30000" dirty="0">
                <a:latin typeface="+mn-lt"/>
                <a:cs typeface="Arial" panose="020B0604020202020204" pitchFamily="34" charset="0"/>
              </a:rPr>
              <a:t>22 </a:t>
            </a:r>
            <a:r>
              <a:rPr lang="es-ES" sz="1800" dirty="0">
                <a:latin typeface="+mn-lt"/>
                <a:cs typeface="Arial" panose="020B0604020202020204" pitchFamily="34" charset="0"/>
              </a:rPr>
              <a:t>quien subió al cielo y está a la derecha de Dios, y a quien están sujetos los ángeles, las autoridades y las potestades.</a:t>
            </a:r>
          </a:p>
        </p:txBody>
      </p:sp>
    </p:spTree>
    <p:extLst>
      <p:ext uri="{BB962C8B-B14F-4D97-AF65-F5344CB8AC3E}">
        <p14:creationId xmlns:p14="http://schemas.microsoft.com/office/powerpoint/2010/main" xmlns="" val="3552600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just"/>
            <a:r>
              <a:rPr lang="es-ES" dirty="0">
                <a:latin typeface="Times New Roman" pitchFamily="18" charset="0"/>
                <a:cs typeface="Times New Roman" pitchFamily="18" charset="0"/>
              </a:rPr>
              <a:t>Todos tenemos nuestras Biblias </a:t>
            </a:r>
            <a:r>
              <a:rPr lang="en-US" dirty="0" smtClean="0">
                <a:latin typeface="Times New Roman" pitchFamily="18" charset="0"/>
                <a:cs typeface="Times New Roman" pitchFamily="18" charset="0"/>
              </a:rPr>
              <a:t>para </a:t>
            </a:r>
            <a:r>
              <a:rPr lang="es-ES" dirty="0" err="1" smtClean="0">
                <a:latin typeface="Times New Roman" pitchFamily="18" charset="0"/>
                <a:cs typeface="Times New Roman" pitchFamily="18" charset="0"/>
              </a:rPr>
              <a:t>estudi</a:t>
            </a:r>
            <a:r>
              <a:rPr lang="en-US" dirty="0" err="1" smtClean="0">
                <a:latin typeface="Times New Roman" pitchFamily="18" charset="0"/>
                <a:cs typeface="Times New Roman" pitchFamily="18" charset="0"/>
              </a:rPr>
              <a:t>ar</a:t>
            </a:r>
            <a:r>
              <a:rPr lang="en-US" dirty="0" smtClean="0">
                <a:latin typeface="Times New Roman" pitchFamily="18" charset="0"/>
                <a:cs typeface="Times New Roman" pitchFamily="18" charset="0"/>
              </a:rPr>
              <a:t> la </a:t>
            </a:r>
            <a:r>
              <a:rPr lang="en-US" dirty="0" err="1" smtClean="0">
                <a:latin typeface="Times New Roman" pitchFamily="18" charset="0"/>
                <a:cs typeface="Times New Roman" pitchFamily="18" charset="0"/>
              </a:rPr>
              <a:t>palabra</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Dios</a:t>
            </a:r>
            <a:r>
              <a:rPr lang="es-ES" dirty="0" smtClean="0">
                <a:latin typeface="Times New Roman" pitchFamily="18" charset="0"/>
                <a:cs typeface="Times New Roman" pitchFamily="18" charset="0"/>
              </a:rPr>
              <a:t>. </a:t>
            </a:r>
            <a:r>
              <a:rPr lang="es-ES" dirty="0">
                <a:latin typeface="Times New Roman" pitchFamily="18" charset="0"/>
                <a:cs typeface="Times New Roman" pitchFamily="18" charset="0"/>
              </a:rPr>
              <a:t>El programa está diseñado para ser </a:t>
            </a:r>
            <a:r>
              <a:rPr lang="en-US" dirty="0" err="1" smtClean="0">
                <a:latin typeface="Times New Roman" pitchFamily="18" charset="0"/>
                <a:cs typeface="Times New Roman" pitchFamily="18" charset="0"/>
              </a:rPr>
              <a:t>una</a:t>
            </a:r>
            <a:r>
              <a:rPr lang="en-US"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ayuda </a:t>
            </a:r>
            <a:r>
              <a:rPr lang="es-ES" dirty="0">
                <a:latin typeface="Times New Roman" pitchFamily="18" charset="0"/>
                <a:cs typeface="Times New Roman" pitchFamily="18" charset="0"/>
              </a:rPr>
              <a:t>para el estudio de la Biblia. En ningún caso está destinado a servir como </a:t>
            </a:r>
            <a:r>
              <a:rPr lang="en-US" dirty="0" smtClean="0">
                <a:latin typeface="Times New Roman" pitchFamily="18" charset="0"/>
                <a:cs typeface="Times New Roman" pitchFamily="18" charset="0"/>
              </a:rPr>
              <a:t>un </a:t>
            </a:r>
            <a:r>
              <a:rPr lang="es-ES" dirty="0" smtClean="0">
                <a:latin typeface="Times New Roman" pitchFamily="18" charset="0"/>
                <a:cs typeface="Times New Roman" pitchFamily="18" charset="0"/>
              </a:rPr>
              <a:t>substituto </a:t>
            </a:r>
            <a:r>
              <a:rPr lang="es-ES" dirty="0">
                <a:latin typeface="Times New Roman" pitchFamily="18" charset="0"/>
                <a:cs typeface="Times New Roman" pitchFamily="18" charset="0"/>
              </a:rPr>
              <a:t>para la apertura y lectura de la </a:t>
            </a:r>
            <a:r>
              <a:rPr lang="es-ES" dirty="0" smtClean="0">
                <a:latin typeface="Times New Roman" pitchFamily="18" charset="0"/>
                <a:cs typeface="Times New Roman" pitchFamily="18" charset="0"/>
              </a:rPr>
              <a:t>Biblia. </a:t>
            </a:r>
          </a:p>
          <a:p>
            <a:endParaRPr lang="es-E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Las </a:t>
            </a:r>
            <a:r>
              <a:rPr lang="en-US" dirty="0" err="1" smtClean="0">
                <a:latin typeface="Times New Roman" pitchFamily="18" charset="0"/>
                <a:cs typeface="Times New Roman" pitchFamily="18" charset="0"/>
              </a:rPr>
              <a:t>escrituras</a:t>
            </a:r>
            <a:r>
              <a:rPr lang="es-ES" dirty="0" smtClean="0">
                <a:latin typeface="Times New Roman" pitchFamily="18" charset="0"/>
                <a:cs typeface="Times New Roman" pitchFamily="18" charset="0"/>
              </a:rPr>
              <a:t> </a:t>
            </a:r>
            <a:r>
              <a:rPr lang="es-ES" dirty="0">
                <a:latin typeface="Times New Roman" pitchFamily="18" charset="0"/>
                <a:cs typeface="Times New Roman" pitchFamily="18" charset="0"/>
              </a:rPr>
              <a:t>citadas </a:t>
            </a:r>
            <a:r>
              <a:rPr lang="es-ES" dirty="0" smtClean="0">
                <a:latin typeface="Times New Roman" pitchFamily="18" charset="0"/>
                <a:cs typeface="Times New Roman" pitchFamily="18" charset="0"/>
              </a:rPr>
              <a:t>ser</a:t>
            </a:r>
            <a:r>
              <a:rPr lang="en-US" dirty="0" smtClean="0">
                <a:latin typeface="Times New Roman" pitchFamily="18" charset="0"/>
                <a:cs typeface="Times New Roman" pitchFamily="18" charset="0"/>
              </a:rPr>
              <a:t>an </a:t>
            </a:r>
            <a:r>
              <a:rPr lang="en-US" dirty="0" err="1" smtClean="0">
                <a:latin typeface="Times New Roman" pitchFamily="18" charset="0"/>
                <a:cs typeface="Times New Roman" pitchFamily="18" charset="0"/>
              </a:rPr>
              <a:t>tomadas</a:t>
            </a:r>
            <a:r>
              <a:rPr lang="en-US"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de </a:t>
            </a:r>
            <a:r>
              <a:rPr lang="en-US" dirty="0" smtClean="0">
                <a:latin typeface="Times New Roman" pitchFamily="18" charset="0"/>
                <a:cs typeface="Times New Roman" pitchFamily="18" charset="0"/>
              </a:rPr>
              <a:t>la version </a:t>
            </a:r>
            <a:r>
              <a:rPr lang="es-ES" dirty="0" smtClean="0">
                <a:latin typeface="Times New Roman" pitchFamily="18" charset="0"/>
                <a:cs typeface="Times New Roman" pitchFamily="18" charset="0"/>
              </a:rPr>
              <a:t>Reina </a:t>
            </a:r>
            <a:r>
              <a:rPr lang="es-ES" dirty="0">
                <a:latin typeface="Times New Roman" pitchFamily="18" charset="0"/>
                <a:cs typeface="Times New Roman" pitchFamily="18" charset="0"/>
              </a:rPr>
              <a:t>Valera </a:t>
            </a:r>
            <a:r>
              <a:rPr lang="es-ES" dirty="0" smtClean="0">
                <a:latin typeface="Times New Roman" pitchFamily="18" charset="0"/>
                <a:cs typeface="Times New Roman" pitchFamily="18" charset="0"/>
              </a:rPr>
              <a:t>Contemporánea</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a </a:t>
            </a:r>
            <a:r>
              <a:rPr lang="es-ES" dirty="0">
                <a:latin typeface="Times New Roman" pitchFamily="18" charset="0"/>
                <a:cs typeface="Times New Roman" pitchFamily="18" charset="0"/>
              </a:rPr>
              <a:t>menos que se indique lo </a:t>
            </a:r>
            <a:r>
              <a:rPr lang="es-ES" dirty="0" smtClean="0">
                <a:latin typeface="Times New Roman" pitchFamily="18" charset="0"/>
                <a:cs typeface="Times New Roman" pitchFamily="18" charset="0"/>
              </a:rPr>
              <a:t>contrario</a:t>
            </a:r>
            <a:r>
              <a:rPr lang="en-US" dirty="0" smtClean="0">
                <a:latin typeface="Times New Roman" pitchFamily="18" charset="0"/>
                <a:cs typeface="Times New Roman" pitchFamily="18" charset="0"/>
              </a:rPr>
              <a:t>.</a:t>
            </a:r>
            <a:endParaRPr lang="es-ES" dirty="0">
              <a:latin typeface="Times New Roman" pitchFamily="18" charset="0"/>
              <a:cs typeface="Times New Roman" pitchFamily="18" charset="0"/>
            </a:endParaRPr>
          </a:p>
        </p:txBody>
      </p:sp>
    </p:spTree>
    <p:extLst>
      <p:ext uri="{BB962C8B-B14F-4D97-AF65-F5344CB8AC3E}">
        <p14:creationId xmlns:p14="http://schemas.microsoft.com/office/powerpoint/2010/main" xmlns="" val="1564986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srcRect/>
          <a:stretch>
            <a:fillRect/>
          </a:stretch>
        </p:blipFill>
        <p:spPr bwMode="auto">
          <a:xfrm>
            <a:off x="1454850" y="381000"/>
            <a:ext cx="7155750" cy="4191000"/>
          </a:xfrm>
          <a:prstGeom prst="rect">
            <a:avLst/>
          </a:prstGeom>
          <a:noFill/>
          <a:ln w="9525">
            <a:noFill/>
            <a:miter lim="800000"/>
            <a:headEnd/>
            <a:tailEnd/>
          </a:ln>
        </p:spPr>
      </p:pic>
      <p:sp>
        <p:nvSpPr>
          <p:cNvPr id="39939" name="Text Box 4"/>
          <p:cNvSpPr txBox="1">
            <a:spLocks noChangeArrowheads="1"/>
          </p:cNvSpPr>
          <p:nvPr/>
        </p:nvSpPr>
        <p:spPr bwMode="auto">
          <a:xfrm>
            <a:off x="1726926" y="4572000"/>
            <a:ext cx="5740674" cy="19697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fontAlgn="base" hangingPunct="1">
              <a:spcBef>
                <a:spcPct val="0"/>
              </a:spcBef>
              <a:spcAft>
                <a:spcPct val="0"/>
              </a:spcAft>
            </a:pPr>
            <a:r>
              <a:rPr lang="es-ES" sz="1800" dirty="0" smtClean="0">
                <a:latin typeface="+mn-lt"/>
                <a:cs typeface="Arial" panose="020B0604020202020204" pitchFamily="34" charset="0"/>
              </a:rPr>
              <a:t>ARREPENTIRSE + BAUTISMO = “Remisión de pecados”</a:t>
            </a:r>
            <a:br>
              <a:rPr lang="es-ES" sz="1800" dirty="0" smtClean="0">
                <a:latin typeface="+mn-lt"/>
                <a:cs typeface="Arial" panose="020B0604020202020204" pitchFamily="34" charset="0"/>
              </a:rPr>
            </a:br>
            <a:r>
              <a:rPr lang="es-ES" sz="1800" dirty="0" smtClean="0">
                <a:latin typeface="+mn-lt"/>
                <a:cs typeface="Arial" panose="020B0604020202020204" pitchFamily="34" charset="0"/>
              </a:rPr>
              <a:t>FE (o Creencia) + BAUTISMO = “SALVADOS”</a:t>
            </a:r>
            <a:br>
              <a:rPr lang="es-ES" sz="1800" dirty="0" smtClean="0">
                <a:latin typeface="+mn-lt"/>
                <a:cs typeface="Arial" panose="020B0604020202020204" pitchFamily="34" charset="0"/>
              </a:rPr>
            </a:br>
            <a:r>
              <a:rPr lang="es-ES" sz="1800" dirty="0" smtClean="0">
                <a:latin typeface="+mn-lt"/>
                <a:cs typeface="Arial" panose="020B0604020202020204" pitchFamily="34" charset="0"/>
              </a:rPr>
              <a:t>BAUTI</a:t>
            </a:r>
            <a:r>
              <a:rPr lang="en-US" sz="1800" dirty="0" smtClean="0">
                <a:latin typeface="+mn-lt"/>
                <a:cs typeface="Arial" panose="020B0604020202020204" pitchFamily="34" charset="0"/>
              </a:rPr>
              <a:t>ZADO</a:t>
            </a:r>
            <a:r>
              <a:rPr lang="es-ES" sz="1800" dirty="0" smtClean="0">
                <a:latin typeface="+mn-lt"/>
                <a:cs typeface="Arial" panose="020B0604020202020204" pitchFamily="34" charset="0"/>
              </a:rPr>
              <a:t> = “Revestido en Cristo”</a:t>
            </a:r>
            <a:br>
              <a:rPr lang="es-ES" sz="1800" dirty="0" smtClean="0">
                <a:latin typeface="+mn-lt"/>
                <a:cs typeface="Arial" panose="020B0604020202020204" pitchFamily="34" charset="0"/>
              </a:rPr>
            </a:br>
            <a:r>
              <a:rPr lang="es-ES" sz="1800" dirty="0" smtClean="0">
                <a:latin typeface="+mn-lt"/>
                <a:cs typeface="Arial" panose="020B0604020202020204" pitchFamily="34" charset="0"/>
              </a:rPr>
              <a:t>BAUTISMO = “Lava pecados”</a:t>
            </a:r>
            <a:endParaRPr lang="es-ES" sz="1800" dirty="0" smtClean="0"/>
          </a:p>
          <a:p>
            <a:pPr eaLnBrk="1" fontAlgn="base" hangingPunct="1">
              <a:spcBef>
                <a:spcPct val="50000"/>
              </a:spcBef>
              <a:spcAft>
                <a:spcPct val="0"/>
              </a:spcAft>
            </a:pPr>
            <a:r>
              <a:rPr lang="es-ES" sz="2000" b="1" dirty="0" smtClean="0">
                <a:latin typeface="+mn-lt"/>
                <a:cs typeface="Arial" panose="020B0604020202020204" pitchFamily="34" charset="0"/>
              </a:rPr>
              <a:t>BAUTISMO </a:t>
            </a:r>
            <a:r>
              <a:rPr lang="es-ES" sz="2000" b="1" dirty="0">
                <a:latin typeface="+mn-lt"/>
                <a:cs typeface="Arial" panose="020B0604020202020204" pitchFamily="34" charset="0"/>
              </a:rPr>
              <a:t>= </a:t>
            </a:r>
            <a:r>
              <a:rPr lang="es-ES" sz="2000" b="1" dirty="0" smtClean="0">
                <a:latin typeface="+mn-lt"/>
                <a:cs typeface="Arial" panose="020B0604020202020204" pitchFamily="34" charset="0"/>
              </a:rPr>
              <a:t>“Salva”</a:t>
            </a:r>
          </a:p>
          <a:p>
            <a:pPr eaLnBrk="1" fontAlgn="base" hangingPunct="1">
              <a:spcBef>
                <a:spcPct val="0"/>
              </a:spcBef>
              <a:spcAft>
                <a:spcPct val="0"/>
              </a:spcAft>
            </a:pPr>
            <a:r>
              <a:rPr lang="es-ES" sz="2000" dirty="0" smtClean="0">
                <a:latin typeface="+mn-lt"/>
                <a:cs typeface="Arial" panose="020B0604020202020204" pitchFamily="34" charset="0"/>
              </a:rPr>
              <a:t>Somos </a:t>
            </a:r>
            <a:r>
              <a:rPr lang="es-ES" sz="2000" dirty="0">
                <a:latin typeface="+mn-lt"/>
                <a:cs typeface="Arial" panose="020B0604020202020204" pitchFamily="34" charset="0"/>
              </a:rPr>
              <a:t>salvos a través de la </a:t>
            </a:r>
            <a:r>
              <a:rPr lang="es-ES" sz="2000" dirty="0" smtClean="0">
                <a:latin typeface="+mn-lt"/>
                <a:cs typeface="Arial" panose="020B0604020202020204" pitchFamily="34" charset="0"/>
              </a:rPr>
              <a:t>“resurrección </a:t>
            </a:r>
            <a:r>
              <a:rPr lang="es-ES" sz="2000" dirty="0">
                <a:latin typeface="+mn-lt"/>
                <a:cs typeface="Arial" panose="020B0604020202020204" pitchFamily="34" charset="0"/>
              </a:rPr>
              <a:t>de </a:t>
            </a:r>
            <a:r>
              <a:rPr lang="es-ES" sz="2000" dirty="0" smtClean="0">
                <a:latin typeface="+mn-lt"/>
                <a:cs typeface="Arial" panose="020B0604020202020204" pitchFamily="34" charset="0"/>
              </a:rPr>
              <a:t>Jesús.”</a:t>
            </a:r>
            <a:endParaRPr lang="en-US" altLang="es-ES" sz="20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14206047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942975"/>
            <a:ext cx="6477000" cy="4924425"/>
          </a:xfrm>
          <a:prstGeom prst="rect">
            <a:avLst/>
          </a:prstGeom>
          <a:noFill/>
        </p:spPr>
        <p:txBody>
          <a:bodyPr wrap="square" rtlCol="0">
            <a:spAutoFit/>
          </a:bodyPr>
          <a:lstStyle/>
          <a:p>
            <a:r>
              <a:rPr lang="es-ES" sz="2000" dirty="0" smtClean="0"/>
              <a:t>Romanos 6:3-4</a:t>
            </a:r>
          </a:p>
          <a:p>
            <a:endParaRPr lang="es-ES" dirty="0" smtClean="0"/>
          </a:p>
          <a:p>
            <a:pPr algn="just"/>
            <a:r>
              <a:rPr lang="es-ES" baseline="30000" dirty="0" smtClean="0">
                <a:cs typeface="Arial" panose="020B0604020202020204" pitchFamily="34" charset="0"/>
              </a:rPr>
              <a:t>3 </a:t>
            </a:r>
            <a:r>
              <a:rPr lang="es-ES" sz="2400" dirty="0" smtClean="0">
                <a:solidFill>
                  <a:srgbClr val="FF0000"/>
                </a:solidFill>
              </a:rPr>
              <a:t>¿No saben ustedes que todos los que fuimos bautizados en Cristo Jesús, fuimos bautizados en su muerte?</a:t>
            </a:r>
            <a:r>
              <a:rPr lang="es-ES" sz="2400" dirty="0" smtClean="0"/>
              <a:t> </a:t>
            </a:r>
            <a:r>
              <a:rPr lang="es-ES" baseline="30000" dirty="0" smtClean="0">
                <a:cs typeface="Arial" panose="020B0604020202020204" pitchFamily="34" charset="0"/>
              </a:rPr>
              <a:t>4</a:t>
            </a:r>
            <a:r>
              <a:rPr lang="es-ES" sz="2400" baseline="30000" dirty="0" smtClean="0">
                <a:cs typeface="Arial" panose="020B0604020202020204" pitchFamily="34" charset="0"/>
              </a:rPr>
              <a:t> </a:t>
            </a:r>
            <a:r>
              <a:rPr lang="es-ES" sz="2400" dirty="0" smtClean="0">
                <a:solidFill>
                  <a:srgbClr val="FF0000"/>
                </a:solidFill>
              </a:rPr>
              <a:t>Porque por el bautismo fuimos sepultados con él en su muerte, para que así como Cristo resucitó de los muertos por la gloria del Padre, así también nosotros vivamos una vida nueva.</a:t>
            </a:r>
          </a:p>
          <a:p>
            <a:pPr algn="just"/>
            <a:r>
              <a:rPr lang="es-ES" baseline="30000" dirty="0" smtClean="0">
                <a:cs typeface="Arial" panose="020B0604020202020204" pitchFamily="34" charset="0"/>
              </a:rPr>
              <a:t>5 </a:t>
            </a:r>
            <a:r>
              <a:rPr lang="es-ES" dirty="0" smtClean="0"/>
              <a:t>Porque si nos hemos unido a Cristo en su muerte, así también nos uniremos a él en su resurrección. </a:t>
            </a:r>
            <a:r>
              <a:rPr lang="es-ES" baseline="30000" dirty="0" smtClean="0">
                <a:cs typeface="Arial" panose="020B0604020202020204" pitchFamily="34" charset="0"/>
              </a:rPr>
              <a:t>6</a:t>
            </a:r>
            <a:r>
              <a:rPr lang="es-ES" dirty="0" smtClean="0"/>
              <a:t> Sabemos que nuestro antiguo yo fue crucificado juntamente con él, para que el cuerpo del pecado sea destruido, a fin de que no sirvamos más al pecado. </a:t>
            </a:r>
            <a:r>
              <a:rPr lang="es-ES" baseline="30000" dirty="0" smtClean="0">
                <a:cs typeface="Arial" panose="020B0604020202020204" pitchFamily="34" charset="0"/>
              </a:rPr>
              <a:t>7</a:t>
            </a:r>
            <a:r>
              <a:rPr lang="es-ES" dirty="0" smtClean="0"/>
              <a:t> Porque el que ha muerto, ha sido liberado del pecado. </a:t>
            </a:r>
            <a:r>
              <a:rPr lang="es-ES" baseline="30000" dirty="0" smtClean="0">
                <a:cs typeface="Arial" panose="020B0604020202020204" pitchFamily="34" charset="0"/>
              </a:rPr>
              <a:t>8</a:t>
            </a:r>
            <a:r>
              <a:rPr lang="es-ES" dirty="0" smtClean="0"/>
              <a:t> Así que, si morimos con Cristo, creemos que también viviremos con él.</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cstate="print"/>
          <a:srcRect/>
          <a:stretch>
            <a:fillRect/>
          </a:stretch>
        </p:blipFill>
        <p:spPr bwMode="auto">
          <a:xfrm>
            <a:off x="963591" y="457200"/>
            <a:ext cx="7189809" cy="4222449"/>
          </a:xfrm>
          <a:prstGeom prst="rect">
            <a:avLst/>
          </a:prstGeom>
          <a:noFill/>
          <a:ln w="9525">
            <a:noFill/>
            <a:miter lim="800000"/>
            <a:headEnd/>
            <a:tailEnd/>
          </a:ln>
        </p:spPr>
      </p:pic>
      <p:sp>
        <p:nvSpPr>
          <p:cNvPr id="41986" name="Text Box 2"/>
          <p:cNvSpPr txBox="1">
            <a:spLocks noChangeArrowheads="1"/>
          </p:cNvSpPr>
          <p:nvPr/>
        </p:nvSpPr>
        <p:spPr bwMode="auto">
          <a:xfrm>
            <a:off x="685800" y="4921984"/>
            <a:ext cx="7772400" cy="1631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just" eaLnBrk="1" fontAlgn="base" hangingPunct="1">
              <a:spcBef>
                <a:spcPct val="0"/>
              </a:spcBef>
              <a:spcAft>
                <a:spcPct val="0"/>
              </a:spcAft>
            </a:pPr>
            <a:r>
              <a:rPr lang="es-ES" sz="2000" dirty="0">
                <a:latin typeface="+mn-lt"/>
                <a:cs typeface="Arial" panose="020B0604020202020204" pitchFamily="34" charset="0"/>
              </a:rPr>
              <a:t>Una vez que han crucificado sus viejas </a:t>
            </a:r>
            <a:r>
              <a:rPr lang="es-ES" sz="2000" dirty="0" smtClean="0">
                <a:latin typeface="+mn-lt"/>
                <a:cs typeface="Arial" panose="020B0604020202020204" pitchFamily="34" charset="0"/>
              </a:rPr>
              <a:t>costumbres </a:t>
            </a:r>
            <a:r>
              <a:rPr lang="es-ES" sz="2000" dirty="0">
                <a:latin typeface="+mn-lt"/>
                <a:cs typeface="Arial" panose="020B0604020202020204" pitchFamily="34" charset="0"/>
              </a:rPr>
              <a:t>(pecados) cuando te arrepientes, el muerto debe ser enterrado. </a:t>
            </a:r>
            <a:r>
              <a:rPr lang="es-ES" sz="2000" dirty="0" smtClean="0">
                <a:latin typeface="+mn-lt"/>
                <a:cs typeface="Arial" panose="020B0604020202020204" pitchFamily="34" charset="0"/>
              </a:rPr>
              <a:t>El bautismo</a:t>
            </a:r>
            <a:r>
              <a:rPr lang="es-ES" sz="2000" dirty="0">
                <a:latin typeface="+mn-lt"/>
                <a:cs typeface="Arial" panose="020B0604020202020204" pitchFamily="34" charset="0"/>
              </a:rPr>
              <a:t>, </a:t>
            </a:r>
            <a:r>
              <a:rPr lang="es-ES" sz="2000" dirty="0" smtClean="0">
                <a:latin typeface="+mn-lt"/>
                <a:cs typeface="Arial" panose="020B0604020202020204" pitchFamily="34" charset="0"/>
              </a:rPr>
              <a:t>es un sepulcro</a:t>
            </a:r>
            <a:r>
              <a:rPr lang="en-US" sz="2000" dirty="0" smtClean="0">
                <a:latin typeface="+mn-lt"/>
                <a:cs typeface="Arial" panose="020B0604020202020204" pitchFamily="34" charset="0"/>
              </a:rPr>
              <a:t> en el </a:t>
            </a:r>
            <a:r>
              <a:rPr lang="en-US" sz="2000" dirty="0" err="1" smtClean="0">
                <a:latin typeface="+mn-lt"/>
                <a:cs typeface="Arial" panose="020B0604020202020204" pitchFamily="34" charset="0"/>
              </a:rPr>
              <a:t>agua</a:t>
            </a:r>
            <a:r>
              <a:rPr lang="es-ES" sz="2000" dirty="0" smtClean="0">
                <a:latin typeface="+mn-lt"/>
                <a:cs typeface="Arial" panose="020B0604020202020204" pitchFamily="34" charset="0"/>
              </a:rPr>
              <a:t>, que corresponde </a:t>
            </a:r>
            <a:r>
              <a:rPr lang="es-ES" sz="2000" dirty="0">
                <a:latin typeface="+mn-lt"/>
                <a:cs typeface="Arial" panose="020B0604020202020204" pitchFamily="34" charset="0"/>
              </a:rPr>
              <a:t>a la sepultura y la resurrección de Cristo. Este es el camino bíblico para nacer de nuevo, una nueva persona libre de pecado. </a:t>
            </a:r>
            <a:r>
              <a:rPr lang="es-ES" sz="1800" dirty="0">
                <a:latin typeface="+mn-lt"/>
                <a:cs typeface="Arial" panose="020B0604020202020204" pitchFamily="34" charset="0"/>
              </a:rPr>
              <a:t>(Gálatas 5:24; II Timoteo 2:11)</a:t>
            </a:r>
            <a:endParaRPr lang="en-US" altLang="es-ES" sz="18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3213418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1017140" y="381000"/>
            <a:ext cx="7136260" cy="4191000"/>
          </a:xfrm>
          <a:prstGeom prst="rect">
            <a:avLst/>
          </a:prstGeom>
          <a:noFill/>
          <a:ln w="9525">
            <a:noFill/>
            <a:miter lim="800000"/>
            <a:headEnd/>
            <a:tailEnd/>
          </a:ln>
        </p:spPr>
      </p:pic>
      <p:sp>
        <p:nvSpPr>
          <p:cNvPr id="43010" name="Rectangle 2"/>
          <p:cNvSpPr>
            <a:spLocks noChangeArrowheads="1"/>
          </p:cNvSpPr>
          <p:nvPr/>
        </p:nvSpPr>
        <p:spPr bwMode="auto">
          <a:xfrm>
            <a:off x="1524000" y="4661118"/>
            <a:ext cx="6019800"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just" eaLnBrk="1" fontAlgn="base" hangingPunct="1">
              <a:spcBef>
                <a:spcPct val="50000"/>
              </a:spcBef>
              <a:spcAft>
                <a:spcPct val="0"/>
              </a:spcAft>
            </a:pPr>
            <a:r>
              <a:rPr lang="es-ES" sz="1600" dirty="0">
                <a:latin typeface="+mn-lt"/>
                <a:cs typeface="Arial" panose="020B0604020202020204" pitchFamily="34" charset="0"/>
              </a:rPr>
              <a:t>Incluso después de cruzar la línea de la salvación, debemos continuar en su palabra para seguir siendo sus discípulos. </a:t>
            </a:r>
            <a:r>
              <a:rPr lang="es-ES" sz="1600" dirty="0" smtClean="0">
                <a:latin typeface="+mn-lt"/>
                <a:cs typeface="Arial" panose="020B0604020202020204" pitchFamily="34" charset="0"/>
              </a:rPr>
              <a:t> (J</a:t>
            </a:r>
            <a:r>
              <a:rPr lang="en-US" sz="1600" dirty="0" err="1" smtClean="0">
                <a:latin typeface="+mn-lt"/>
                <a:cs typeface="Arial" panose="020B0604020202020204" pitchFamily="34" charset="0"/>
              </a:rPr>
              <a:t>uan</a:t>
            </a:r>
            <a:r>
              <a:rPr lang="es-ES" sz="1600" dirty="0" smtClean="0">
                <a:latin typeface="+mn-lt"/>
                <a:cs typeface="Arial" panose="020B0604020202020204" pitchFamily="34" charset="0"/>
              </a:rPr>
              <a:t> 8:31)</a:t>
            </a:r>
          </a:p>
          <a:p>
            <a:pPr algn="just" eaLnBrk="1" fontAlgn="base" hangingPunct="1">
              <a:spcBef>
                <a:spcPct val="50000"/>
              </a:spcBef>
              <a:spcAft>
                <a:spcPct val="0"/>
              </a:spcAft>
            </a:pPr>
            <a:r>
              <a:rPr lang="es-ES" sz="1600" dirty="0" smtClean="0">
                <a:latin typeface="+mn-lt"/>
                <a:cs typeface="Arial" panose="020B0604020202020204" pitchFamily="34" charset="0"/>
              </a:rPr>
              <a:t>Después </a:t>
            </a:r>
            <a:r>
              <a:rPr lang="es-ES" sz="1600" dirty="0">
                <a:latin typeface="+mn-lt"/>
                <a:cs typeface="Arial" panose="020B0604020202020204" pitchFamily="34" charset="0"/>
              </a:rPr>
              <a:t>del bautismo debemos </a:t>
            </a:r>
            <a:r>
              <a:rPr lang="es-ES" sz="1600" dirty="0" smtClean="0">
                <a:latin typeface="+mn-lt"/>
                <a:cs typeface="Arial" panose="020B0604020202020204" pitchFamily="34" charset="0"/>
              </a:rPr>
              <a:t>seguir </a:t>
            </a:r>
            <a:r>
              <a:rPr lang="es-ES" sz="1600" dirty="0">
                <a:latin typeface="+mn-lt"/>
                <a:cs typeface="Arial" panose="020B0604020202020204" pitchFamily="34" charset="0"/>
              </a:rPr>
              <a:t>en la luz </a:t>
            </a:r>
            <a:r>
              <a:rPr lang="es-ES" sz="1600" dirty="0" smtClean="0">
                <a:latin typeface="+mn-lt"/>
                <a:cs typeface="Arial" panose="020B0604020202020204" pitchFamily="34" charset="0"/>
              </a:rPr>
              <a:t>para que </a:t>
            </a:r>
            <a:r>
              <a:rPr lang="es-ES" sz="1600" dirty="0">
                <a:latin typeface="+mn-lt"/>
                <a:cs typeface="Arial" panose="020B0604020202020204" pitchFamily="34" charset="0"/>
              </a:rPr>
              <a:t>continuamente la sangre de </a:t>
            </a:r>
            <a:r>
              <a:rPr lang="es-ES" sz="1600" dirty="0" smtClean="0">
                <a:latin typeface="+mn-lt"/>
                <a:cs typeface="Arial" panose="020B0604020202020204" pitchFamily="34" charset="0"/>
              </a:rPr>
              <a:t>Jesús, nos limpie del  </a:t>
            </a:r>
            <a:r>
              <a:rPr lang="es-ES" sz="1600" dirty="0">
                <a:latin typeface="+mn-lt"/>
                <a:cs typeface="Arial" panose="020B0604020202020204" pitchFamily="34" charset="0"/>
              </a:rPr>
              <a:t>pecado</a:t>
            </a:r>
            <a:r>
              <a:rPr lang="es-ES" sz="1600" dirty="0" smtClean="0">
                <a:latin typeface="+mn-lt"/>
                <a:cs typeface="Arial" panose="020B0604020202020204" pitchFamily="34" charset="0"/>
              </a:rPr>
              <a:t>.  </a:t>
            </a:r>
            <a:r>
              <a:rPr lang="es-ES" sz="1600" dirty="0">
                <a:latin typeface="+mn-lt"/>
                <a:cs typeface="Arial" panose="020B0604020202020204" pitchFamily="34" charset="0"/>
              </a:rPr>
              <a:t>(I </a:t>
            </a:r>
            <a:r>
              <a:rPr lang="es-ES" sz="1600" dirty="0" smtClean="0">
                <a:latin typeface="+mn-lt"/>
                <a:cs typeface="Arial" panose="020B0604020202020204" pitchFamily="34" charset="0"/>
              </a:rPr>
              <a:t>J</a:t>
            </a:r>
            <a:r>
              <a:rPr lang="en-US" sz="1600" dirty="0" err="1" smtClean="0">
                <a:latin typeface="+mn-lt"/>
                <a:cs typeface="Arial" panose="020B0604020202020204" pitchFamily="34" charset="0"/>
              </a:rPr>
              <a:t>uan</a:t>
            </a:r>
            <a:r>
              <a:rPr lang="es-ES" sz="1600" dirty="0" smtClean="0">
                <a:latin typeface="+mn-lt"/>
                <a:cs typeface="Arial" panose="020B0604020202020204" pitchFamily="34" charset="0"/>
              </a:rPr>
              <a:t> 1:7)</a:t>
            </a:r>
          </a:p>
          <a:p>
            <a:pPr algn="just" eaLnBrk="1" fontAlgn="base" hangingPunct="1">
              <a:spcBef>
                <a:spcPct val="50000"/>
              </a:spcBef>
              <a:spcAft>
                <a:spcPct val="0"/>
              </a:spcAft>
            </a:pPr>
            <a:r>
              <a:rPr lang="es-ES" sz="1600" dirty="0" smtClean="0">
                <a:latin typeface="+mn-lt"/>
                <a:cs typeface="Arial" panose="020B0604020202020204" pitchFamily="34" charset="0"/>
              </a:rPr>
              <a:t>Dios </a:t>
            </a:r>
            <a:r>
              <a:rPr lang="es-ES" sz="1600" dirty="0">
                <a:latin typeface="+mn-lt"/>
                <a:cs typeface="Arial" panose="020B0604020202020204" pitchFamily="34" charset="0"/>
              </a:rPr>
              <a:t>promete darnos la </a:t>
            </a:r>
            <a:r>
              <a:rPr lang="es-ES" sz="1600" dirty="0" smtClean="0">
                <a:latin typeface="+mn-lt"/>
                <a:cs typeface="Arial" panose="020B0604020202020204" pitchFamily="34" charset="0"/>
              </a:rPr>
              <a:t>corona </a:t>
            </a:r>
            <a:r>
              <a:rPr lang="es-ES" sz="1600" dirty="0">
                <a:latin typeface="+mn-lt"/>
                <a:cs typeface="Arial" panose="020B0604020202020204" pitchFamily="34" charset="0"/>
              </a:rPr>
              <a:t>de la </a:t>
            </a:r>
            <a:r>
              <a:rPr lang="es-ES" sz="1600" dirty="0" smtClean="0">
                <a:latin typeface="+mn-lt"/>
                <a:cs typeface="Arial" panose="020B0604020202020204" pitchFamily="34" charset="0"/>
              </a:rPr>
              <a:t>vida</a:t>
            </a:r>
            <a:r>
              <a:rPr lang="es-ES" sz="1600" dirty="0" smtClean="0">
                <a:cs typeface="Arial" panose="020B0604020202020204" pitchFamily="34" charset="0"/>
              </a:rPr>
              <a:t> eterna</a:t>
            </a:r>
            <a:r>
              <a:rPr lang="es-ES" sz="1600" dirty="0" smtClean="0">
                <a:latin typeface="+mn-lt"/>
                <a:cs typeface="Arial" panose="020B0604020202020204" pitchFamily="34" charset="0"/>
              </a:rPr>
              <a:t>, </a:t>
            </a:r>
            <a:r>
              <a:rPr lang="es-ES" sz="1600" dirty="0">
                <a:latin typeface="+mn-lt"/>
                <a:cs typeface="Arial" panose="020B0604020202020204" pitchFamily="34" charset="0"/>
              </a:rPr>
              <a:t>sólo si permanecemos fieles a Jesús </a:t>
            </a:r>
            <a:r>
              <a:rPr lang="es-ES" sz="1600" dirty="0" smtClean="0">
                <a:latin typeface="+mn-lt"/>
                <a:cs typeface="Arial" panose="020B0604020202020204" pitchFamily="34" charset="0"/>
              </a:rPr>
              <a:t>en toda nuestra vida.  (</a:t>
            </a:r>
            <a:r>
              <a:rPr lang="es-ES" sz="1600" dirty="0">
                <a:latin typeface="+mn-lt"/>
                <a:cs typeface="Arial" panose="020B0604020202020204" pitchFamily="34" charset="0"/>
              </a:rPr>
              <a:t>Apocalipsis 2:10; </a:t>
            </a:r>
            <a:r>
              <a:rPr lang="es-ES" sz="1600" dirty="0" smtClean="0">
                <a:latin typeface="+mn-lt"/>
                <a:cs typeface="Arial" panose="020B0604020202020204" pitchFamily="34" charset="0"/>
              </a:rPr>
              <a:t>Mat</a:t>
            </a:r>
            <a:r>
              <a:rPr lang="en-US" sz="1600" dirty="0" err="1" smtClean="0">
                <a:latin typeface="+mn-lt"/>
                <a:cs typeface="Arial" panose="020B0604020202020204" pitchFamily="34" charset="0"/>
              </a:rPr>
              <a:t>eo</a:t>
            </a:r>
            <a:r>
              <a:rPr lang="es-ES" sz="1600" dirty="0" smtClean="0">
                <a:latin typeface="+mn-lt"/>
                <a:cs typeface="Arial" panose="020B0604020202020204" pitchFamily="34" charset="0"/>
              </a:rPr>
              <a:t> </a:t>
            </a:r>
            <a:r>
              <a:rPr lang="es-ES" sz="1600" dirty="0">
                <a:latin typeface="+mn-lt"/>
                <a:cs typeface="Arial" panose="020B0604020202020204" pitchFamily="34" charset="0"/>
              </a:rPr>
              <a:t>10:22)</a:t>
            </a:r>
            <a:endParaRPr lang="en-US" altLang="es-ES" sz="16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1579838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143000" y="928330"/>
            <a:ext cx="6858000" cy="48628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just" eaLnBrk="1" fontAlgn="base" hangingPunct="1">
              <a:spcBef>
                <a:spcPct val="50000"/>
              </a:spcBef>
              <a:spcAft>
                <a:spcPct val="0"/>
              </a:spcAft>
            </a:pPr>
            <a:r>
              <a:rPr lang="es-ES" sz="2000" dirty="0">
                <a:latin typeface="+mn-lt"/>
                <a:cs typeface="Arial" panose="020B0604020202020204" pitchFamily="34" charset="0"/>
              </a:rPr>
              <a:t>Usted no puede entrar en cielo a menos </a:t>
            </a:r>
            <a:r>
              <a:rPr lang="es-ES" sz="2000" dirty="0" smtClean="0">
                <a:latin typeface="+mn-lt"/>
                <a:cs typeface="Arial" panose="020B0604020202020204" pitchFamily="34" charset="0"/>
              </a:rPr>
              <a:t>que haga </a:t>
            </a:r>
            <a:r>
              <a:rPr lang="es-ES" sz="2000" dirty="0">
                <a:latin typeface="+mn-lt"/>
                <a:cs typeface="Arial" panose="020B0604020202020204" pitchFamily="34" charset="0"/>
              </a:rPr>
              <a:t>la voluntad de Dios. </a:t>
            </a:r>
            <a:r>
              <a:rPr lang="es-ES" sz="1800" dirty="0">
                <a:latin typeface="+mn-lt"/>
                <a:cs typeface="Arial" panose="020B0604020202020204" pitchFamily="34" charset="0"/>
              </a:rPr>
              <a:t>(</a:t>
            </a:r>
            <a:r>
              <a:rPr lang="es-ES" sz="1800" dirty="0" err="1" smtClean="0">
                <a:latin typeface="+mn-lt"/>
                <a:cs typeface="Arial" panose="020B0604020202020204" pitchFamily="34" charset="0"/>
              </a:rPr>
              <a:t>Mat</a:t>
            </a:r>
            <a:r>
              <a:rPr lang="en-US" sz="1800" dirty="0" err="1" smtClean="0">
                <a:latin typeface="+mn-lt"/>
                <a:cs typeface="Arial" panose="020B0604020202020204" pitchFamily="34" charset="0"/>
              </a:rPr>
              <a:t>eo</a:t>
            </a:r>
            <a:r>
              <a:rPr lang="es-ES" sz="1800" dirty="0" smtClean="0">
                <a:latin typeface="+mn-lt"/>
                <a:cs typeface="Arial" panose="020B0604020202020204" pitchFamily="34" charset="0"/>
              </a:rPr>
              <a:t> 7:21)</a:t>
            </a:r>
          </a:p>
          <a:p>
            <a:pPr algn="just" eaLnBrk="1" fontAlgn="base" hangingPunct="1">
              <a:spcBef>
                <a:spcPct val="50000"/>
              </a:spcBef>
              <a:spcAft>
                <a:spcPct val="0"/>
              </a:spcAft>
            </a:pPr>
            <a:r>
              <a:rPr lang="es-ES" sz="2000" dirty="0" smtClean="0">
                <a:latin typeface="+mn-lt"/>
                <a:cs typeface="Arial" panose="020B0604020202020204" pitchFamily="34" charset="0"/>
              </a:rPr>
              <a:t>Si </a:t>
            </a:r>
            <a:r>
              <a:rPr lang="es-ES" sz="2000" dirty="0">
                <a:latin typeface="+mn-lt"/>
                <a:cs typeface="Arial" panose="020B0604020202020204" pitchFamily="34" charset="0"/>
              </a:rPr>
              <a:t>usted ama al Señor </a:t>
            </a:r>
            <a:r>
              <a:rPr lang="es-ES" sz="2000" dirty="0" smtClean="0">
                <a:latin typeface="+mn-lt"/>
                <a:cs typeface="Arial" panose="020B0604020202020204" pitchFamily="34" charset="0"/>
              </a:rPr>
              <a:t>guardara sus </a:t>
            </a:r>
            <a:r>
              <a:rPr lang="es-ES" sz="2000" dirty="0">
                <a:latin typeface="+mn-lt"/>
                <a:cs typeface="Arial" panose="020B0604020202020204" pitchFamily="34" charset="0"/>
              </a:rPr>
              <a:t>mandamientos. </a:t>
            </a:r>
            <a:r>
              <a:rPr lang="es-ES" sz="1800" dirty="0">
                <a:latin typeface="+mn-lt"/>
                <a:cs typeface="Arial" panose="020B0604020202020204" pitchFamily="34" charset="0"/>
              </a:rPr>
              <a:t>(</a:t>
            </a:r>
            <a:r>
              <a:rPr lang="es-ES" sz="1800" dirty="0" smtClean="0">
                <a:latin typeface="+mn-lt"/>
                <a:cs typeface="Arial" panose="020B0604020202020204" pitchFamily="34" charset="0"/>
              </a:rPr>
              <a:t>J</a:t>
            </a:r>
            <a:r>
              <a:rPr lang="en-US" sz="1800" dirty="0" err="1" smtClean="0">
                <a:latin typeface="+mn-lt"/>
                <a:cs typeface="Arial" panose="020B0604020202020204" pitchFamily="34" charset="0"/>
              </a:rPr>
              <a:t>uan</a:t>
            </a:r>
            <a:r>
              <a:rPr lang="es-ES" sz="1800" dirty="0" smtClean="0">
                <a:latin typeface="+mn-lt"/>
                <a:cs typeface="Arial" panose="020B0604020202020204" pitchFamily="34" charset="0"/>
              </a:rPr>
              <a:t> </a:t>
            </a:r>
            <a:r>
              <a:rPr lang="es-ES" sz="1800" dirty="0">
                <a:latin typeface="+mn-lt"/>
                <a:cs typeface="Arial" panose="020B0604020202020204" pitchFamily="34" charset="0"/>
              </a:rPr>
              <a:t>14:15</a:t>
            </a:r>
            <a:r>
              <a:rPr lang="es-ES" sz="1800" dirty="0" smtClean="0">
                <a:latin typeface="+mn-lt"/>
                <a:cs typeface="Arial" panose="020B0604020202020204" pitchFamily="34" charset="0"/>
              </a:rPr>
              <a:t>)</a:t>
            </a:r>
            <a:r>
              <a:rPr lang="es-ES" sz="2000" dirty="0" smtClean="0">
                <a:latin typeface="+mn-lt"/>
                <a:cs typeface="Arial" panose="020B0604020202020204" pitchFamily="34" charset="0"/>
              </a:rPr>
              <a:t> </a:t>
            </a:r>
          </a:p>
          <a:p>
            <a:pPr algn="just" eaLnBrk="1" fontAlgn="base" hangingPunct="1">
              <a:spcBef>
                <a:spcPct val="50000"/>
              </a:spcBef>
              <a:spcAft>
                <a:spcPct val="0"/>
              </a:spcAft>
            </a:pPr>
            <a:r>
              <a:rPr lang="es-ES" sz="2000" dirty="0" smtClean="0">
                <a:latin typeface="+mn-lt"/>
                <a:cs typeface="Arial" panose="020B0604020202020204" pitchFamily="34" charset="0"/>
              </a:rPr>
              <a:t>Jesús </a:t>
            </a:r>
            <a:r>
              <a:rPr lang="es-ES" sz="2000" dirty="0">
                <a:latin typeface="+mn-lt"/>
                <a:cs typeface="Arial" panose="020B0604020202020204" pitchFamily="34" charset="0"/>
              </a:rPr>
              <a:t>es la fuente de "eterna salvación para todos los que le obedecen." </a:t>
            </a:r>
            <a:r>
              <a:rPr lang="es-ES" sz="1800" dirty="0">
                <a:latin typeface="+mn-lt"/>
                <a:cs typeface="Arial" panose="020B0604020202020204" pitchFamily="34" charset="0"/>
              </a:rPr>
              <a:t>(Hebreos </a:t>
            </a:r>
            <a:r>
              <a:rPr lang="es-ES" sz="1800" dirty="0" smtClean="0">
                <a:latin typeface="+mn-lt"/>
                <a:cs typeface="Arial" panose="020B0604020202020204" pitchFamily="34" charset="0"/>
              </a:rPr>
              <a:t>5:9)</a:t>
            </a:r>
          </a:p>
          <a:p>
            <a:pPr algn="just" eaLnBrk="1" fontAlgn="base" hangingPunct="1">
              <a:spcBef>
                <a:spcPct val="50000"/>
              </a:spcBef>
              <a:spcAft>
                <a:spcPct val="0"/>
              </a:spcAft>
            </a:pPr>
            <a:r>
              <a:rPr lang="es-ES" sz="2000" dirty="0" smtClean="0">
                <a:latin typeface="+mn-lt"/>
                <a:cs typeface="Arial" panose="020B0604020202020204" pitchFamily="34" charset="0"/>
              </a:rPr>
              <a:t>Debemos </a:t>
            </a:r>
            <a:r>
              <a:rPr lang="es-ES" sz="2000" dirty="0">
                <a:latin typeface="+mn-lt"/>
                <a:cs typeface="Arial" panose="020B0604020202020204" pitchFamily="34" charset="0"/>
              </a:rPr>
              <a:t>obedecer de corazón la forma (patrón) de la doctrina que la Biblia ofrece. </a:t>
            </a:r>
            <a:r>
              <a:rPr lang="es-ES" sz="1800" dirty="0">
                <a:latin typeface="+mn-lt"/>
                <a:cs typeface="Arial" panose="020B0604020202020204" pitchFamily="34" charset="0"/>
              </a:rPr>
              <a:t>(Romanos </a:t>
            </a:r>
            <a:r>
              <a:rPr lang="es-ES" sz="1800" dirty="0" smtClean="0">
                <a:latin typeface="+mn-lt"/>
                <a:cs typeface="Arial" panose="020B0604020202020204" pitchFamily="34" charset="0"/>
              </a:rPr>
              <a:t>6:17)</a:t>
            </a:r>
          </a:p>
          <a:p>
            <a:pPr algn="just" eaLnBrk="1" fontAlgn="base" hangingPunct="1">
              <a:spcBef>
                <a:spcPct val="50000"/>
              </a:spcBef>
              <a:spcAft>
                <a:spcPct val="0"/>
              </a:spcAft>
            </a:pPr>
            <a:r>
              <a:rPr lang="es-ES" sz="2000" dirty="0" smtClean="0">
                <a:latin typeface="+mn-lt"/>
                <a:cs typeface="Arial" panose="020B0604020202020204" pitchFamily="34" charset="0"/>
              </a:rPr>
              <a:t>El </a:t>
            </a:r>
            <a:r>
              <a:rPr lang="es-ES" sz="2000" dirty="0">
                <a:latin typeface="+mn-lt"/>
                <a:cs typeface="Arial" panose="020B0604020202020204" pitchFamily="34" charset="0"/>
              </a:rPr>
              <a:t>Evangelio es la buena noticia que Jesús murió por los </a:t>
            </a:r>
            <a:r>
              <a:rPr lang="es-ES" sz="2000" dirty="0" smtClean="0">
                <a:latin typeface="+mn-lt"/>
                <a:cs typeface="Arial" panose="020B0604020202020204" pitchFamily="34" charset="0"/>
              </a:rPr>
              <a:t>pecados nuestros, </a:t>
            </a:r>
            <a:r>
              <a:rPr lang="es-ES" sz="2000" dirty="0">
                <a:latin typeface="+mn-lt"/>
                <a:cs typeface="Arial" panose="020B0604020202020204" pitchFamily="34" charset="0"/>
              </a:rPr>
              <a:t>fue enterrado y </a:t>
            </a:r>
            <a:r>
              <a:rPr lang="es-ES" sz="2000" dirty="0" smtClean="0">
                <a:latin typeface="+mn-lt"/>
                <a:cs typeface="Arial" panose="020B0604020202020204" pitchFamily="34" charset="0"/>
              </a:rPr>
              <a:t>resucitado, </a:t>
            </a:r>
            <a:r>
              <a:rPr lang="es-ES" sz="2000" dirty="0">
                <a:latin typeface="+mn-lt"/>
                <a:cs typeface="Arial" panose="020B0604020202020204" pitchFamily="34" charset="0"/>
              </a:rPr>
              <a:t>nunca para morir otra vez. </a:t>
            </a:r>
            <a:r>
              <a:rPr lang="es-ES" sz="2000" dirty="0" smtClean="0">
                <a:latin typeface="+mn-lt"/>
                <a:cs typeface="Arial" panose="020B0604020202020204" pitchFamily="34" charset="0"/>
              </a:rPr>
              <a:t> </a:t>
            </a:r>
            <a:r>
              <a:rPr lang="es-ES" sz="1800" dirty="0" smtClean="0">
                <a:latin typeface="+mn-lt"/>
                <a:cs typeface="Arial" panose="020B0604020202020204" pitchFamily="34" charset="0"/>
              </a:rPr>
              <a:t>(</a:t>
            </a:r>
            <a:r>
              <a:rPr lang="es-ES" sz="1800" dirty="0">
                <a:latin typeface="+mn-lt"/>
                <a:cs typeface="Arial" panose="020B0604020202020204" pitchFamily="34" charset="0"/>
              </a:rPr>
              <a:t>I Corintios </a:t>
            </a:r>
            <a:r>
              <a:rPr lang="es-ES" sz="1800" dirty="0" smtClean="0">
                <a:latin typeface="+mn-lt"/>
                <a:cs typeface="Arial" panose="020B0604020202020204" pitchFamily="34" charset="0"/>
              </a:rPr>
              <a:t>15:1-4)</a:t>
            </a:r>
          </a:p>
          <a:p>
            <a:pPr algn="just" eaLnBrk="1" fontAlgn="base" hangingPunct="1">
              <a:spcBef>
                <a:spcPct val="50000"/>
              </a:spcBef>
              <a:spcAft>
                <a:spcPct val="0"/>
              </a:spcAft>
            </a:pPr>
            <a:r>
              <a:rPr lang="es-ES" sz="2000" dirty="0" smtClean="0">
                <a:latin typeface="+mn-lt"/>
                <a:cs typeface="Arial" panose="020B0604020202020204" pitchFamily="34" charset="0"/>
              </a:rPr>
              <a:t>Nosotros </a:t>
            </a:r>
            <a:r>
              <a:rPr lang="es-ES" sz="2000" dirty="0">
                <a:latin typeface="+mn-lt"/>
                <a:cs typeface="Arial" panose="020B0604020202020204" pitchFamily="34" charset="0"/>
              </a:rPr>
              <a:t>obedecemos ese patrón cuando ponemos a muerte </a:t>
            </a:r>
            <a:r>
              <a:rPr lang="en-US" sz="2000" dirty="0" smtClean="0">
                <a:latin typeface="+mn-lt"/>
                <a:cs typeface="Arial" panose="020B0604020202020204" pitchFamily="34" charset="0"/>
              </a:rPr>
              <a:t>a </a:t>
            </a:r>
            <a:r>
              <a:rPr lang="es-ES" sz="2000" dirty="0" smtClean="0">
                <a:latin typeface="+mn-lt"/>
                <a:cs typeface="Arial" panose="020B0604020202020204" pitchFamily="34" charset="0"/>
              </a:rPr>
              <a:t>nuestra </a:t>
            </a:r>
            <a:r>
              <a:rPr lang="es-ES" sz="2000" dirty="0">
                <a:latin typeface="+mn-lt"/>
                <a:cs typeface="Arial" panose="020B0604020202020204" pitchFamily="34" charset="0"/>
              </a:rPr>
              <a:t>manera pecaminosa y se entierran en el agua, para caminar una nueva vida. </a:t>
            </a:r>
            <a:r>
              <a:rPr lang="es-ES" sz="1800" dirty="0">
                <a:latin typeface="+mn-lt"/>
                <a:cs typeface="Arial" panose="020B0604020202020204" pitchFamily="34" charset="0"/>
              </a:rPr>
              <a:t>(Romanos </a:t>
            </a:r>
            <a:r>
              <a:rPr lang="es-ES" sz="1800" dirty="0" smtClean="0">
                <a:latin typeface="+mn-lt"/>
                <a:cs typeface="Arial" panose="020B0604020202020204" pitchFamily="34" charset="0"/>
              </a:rPr>
              <a:t>6:4)</a:t>
            </a:r>
            <a:endParaRPr lang="en-US" altLang="es-ES" sz="18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1654256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609600" y="1128713"/>
            <a:ext cx="7939087" cy="4662487"/>
          </a:xfrm>
          <a:prstGeom prst="rect">
            <a:avLst/>
          </a:prstGeom>
          <a:noFill/>
          <a:ln w="9525">
            <a:noFill/>
            <a:miter lim="800000"/>
            <a:headEnd/>
            <a:tailEnd/>
          </a:ln>
        </p:spPr>
      </p:pic>
    </p:spTree>
    <p:extLst>
      <p:ext uri="{BB962C8B-B14F-4D97-AF65-F5344CB8AC3E}">
        <p14:creationId xmlns:p14="http://schemas.microsoft.com/office/powerpoint/2010/main" xmlns="" val="9519807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066800" y="1395948"/>
            <a:ext cx="716280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ctr" eaLnBrk="1" fontAlgn="base" hangingPunct="1">
              <a:spcBef>
                <a:spcPct val="50000"/>
              </a:spcBef>
              <a:spcAft>
                <a:spcPct val="0"/>
              </a:spcAft>
            </a:pPr>
            <a:r>
              <a:rPr lang="es-ES" sz="2000" dirty="0">
                <a:latin typeface="+mn-lt"/>
                <a:cs typeface="Arial" panose="020B0604020202020204" pitchFamily="34" charset="0"/>
              </a:rPr>
              <a:t>Cristo murió por </a:t>
            </a:r>
            <a:r>
              <a:rPr lang="es-ES" sz="2000" dirty="0" smtClean="0">
                <a:latin typeface="+mn-lt"/>
                <a:cs typeface="Arial" panose="020B0604020202020204" pitchFamily="34" charset="0"/>
              </a:rPr>
              <a:t>el INCONVERSO.</a:t>
            </a:r>
          </a:p>
          <a:p>
            <a:pPr algn="ctr" eaLnBrk="1" fontAlgn="base" hangingPunct="1">
              <a:spcBef>
                <a:spcPct val="50000"/>
              </a:spcBef>
              <a:spcAft>
                <a:spcPct val="0"/>
              </a:spcAft>
            </a:pPr>
            <a:r>
              <a:rPr lang="es-ES" sz="2000" dirty="0" smtClean="0">
                <a:latin typeface="+mn-lt"/>
                <a:cs typeface="Arial" panose="020B0604020202020204" pitchFamily="34" charset="0"/>
              </a:rPr>
              <a:t>La </a:t>
            </a:r>
            <a:r>
              <a:rPr lang="es-ES" sz="2000" dirty="0">
                <a:latin typeface="+mn-lt"/>
                <a:cs typeface="Arial" panose="020B0604020202020204" pitchFamily="34" charset="0"/>
              </a:rPr>
              <a:t>salvación viene por la sangre de </a:t>
            </a:r>
            <a:r>
              <a:rPr lang="es-ES" sz="2000" dirty="0" smtClean="0">
                <a:latin typeface="+mn-lt"/>
                <a:cs typeface="Arial" panose="020B0604020202020204" pitchFamily="34" charset="0"/>
              </a:rPr>
              <a:t>Jesús.</a:t>
            </a:r>
          </a:p>
          <a:p>
            <a:pPr algn="ctr" eaLnBrk="1" fontAlgn="base" hangingPunct="1">
              <a:spcBef>
                <a:spcPct val="50000"/>
              </a:spcBef>
              <a:spcAft>
                <a:spcPct val="0"/>
              </a:spcAft>
            </a:pPr>
            <a:r>
              <a:rPr lang="es-ES" sz="2000" dirty="0" smtClean="0">
                <a:latin typeface="+mn-lt"/>
                <a:cs typeface="Arial" panose="020B0604020202020204" pitchFamily="34" charset="0"/>
              </a:rPr>
              <a:t>Nos </a:t>
            </a:r>
            <a:r>
              <a:rPr lang="es-ES" sz="2000" dirty="0">
                <a:latin typeface="+mn-lt"/>
                <a:cs typeface="Arial" panose="020B0604020202020204" pitchFamily="34" charset="0"/>
              </a:rPr>
              <a:t>salvamos sólo después de que </a:t>
            </a:r>
            <a:r>
              <a:rPr lang="es-ES" sz="2000" dirty="0" smtClean="0">
                <a:latin typeface="+mn-lt"/>
                <a:cs typeface="Arial" panose="020B0604020202020204" pitchFamily="34" charset="0"/>
              </a:rPr>
              <a:t>estamos </a:t>
            </a:r>
            <a:r>
              <a:rPr lang="es-ES" sz="2000" dirty="0">
                <a:latin typeface="+mn-lt"/>
                <a:cs typeface="Arial" panose="020B0604020202020204" pitchFamily="34" charset="0"/>
              </a:rPr>
              <a:t>lavados en su </a:t>
            </a:r>
            <a:r>
              <a:rPr lang="es-ES" sz="2000" dirty="0" smtClean="0">
                <a:latin typeface="+mn-lt"/>
                <a:cs typeface="Arial" panose="020B0604020202020204" pitchFamily="34" charset="0"/>
              </a:rPr>
              <a:t>sangre.</a:t>
            </a:r>
          </a:p>
          <a:p>
            <a:pPr algn="ctr" eaLnBrk="1" fontAlgn="base" hangingPunct="1">
              <a:spcBef>
                <a:spcPct val="50000"/>
              </a:spcBef>
              <a:spcAft>
                <a:spcPct val="0"/>
              </a:spcAft>
            </a:pPr>
            <a:r>
              <a:rPr lang="es-ES" sz="2000" dirty="0" smtClean="0">
                <a:latin typeface="+mn-lt"/>
                <a:cs typeface="Arial" panose="020B0604020202020204" pitchFamily="34" charset="0"/>
              </a:rPr>
              <a:t>Dios </a:t>
            </a:r>
            <a:r>
              <a:rPr lang="es-ES" sz="2000" dirty="0">
                <a:latin typeface="+mn-lt"/>
                <a:cs typeface="Arial" panose="020B0604020202020204" pitchFamily="34" charset="0"/>
              </a:rPr>
              <a:t>no quiere que nadie </a:t>
            </a:r>
            <a:r>
              <a:rPr lang="es-ES" sz="2000" dirty="0" smtClean="0">
                <a:latin typeface="+mn-lt"/>
                <a:cs typeface="Arial" panose="020B0604020202020204" pitchFamily="34" charset="0"/>
              </a:rPr>
              <a:t>perezca.</a:t>
            </a:r>
          </a:p>
          <a:p>
            <a:pPr algn="ctr" eaLnBrk="1" fontAlgn="base" hangingPunct="1">
              <a:spcBef>
                <a:spcPct val="50000"/>
              </a:spcBef>
              <a:spcAft>
                <a:spcPct val="0"/>
              </a:spcAft>
            </a:pPr>
            <a:r>
              <a:rPr lang="es-ES" sz="2000" i="1" dirty="0" smtClean="0">
                <a:latin typeface="+mn-lt"/>
                <a:cs typeface="Arial" panose="020B0604020202020204" pitchFamily="34" charset="0"/>
              </a:rPr>
              <a:t>Si </a:t>
            </a:r>
            <a:r>
              <a:rPr lang="es-ES" sz="2000" i="1" dirty="0">
                <a:latin typeface="+mn-lt"/>
                <a:cs typeface="Arial" panose="020B0604020202020204" pitchFamily="34" charset="0"/>
              </a:rPr>
              <a:t>murieras hoy, </a:t>
            </a:r>
            <a:r>
              <a:rPr lang="es-ES" sz="2000" i="1" dirty="0" smtClean="0">
                <a:latin typeface="+mn-lt"/>
                <a:cs typeface="Arial" panose="020B0604020202020204" pitchFamily="34" charset="0"/>
              </a:rPr>
              <a:t>¿</a:t>
            </a:r>
            <a:r>
              <a:rPr lang="es-ES" sz="2000" i="1" dirty="0" err="1" smtClean="0">
                <a:latin typeface="+mn-lt"/>
                <a:cs typeface="Arial" panose="020B0604020202020204" pitchFamily="34" charset="0"/>
              </a:rPr>
              <a:t>vivirias</a:t>
            </a:r>
            <a:r>
              <a:rPr lang="es-ES" sz="2000" i="1" dirty="0" smtClean="0">
                <a:latin typeface="+mn-lt"/>
                <a:cs typeface="Arial" panose="020B0604020202020204" pitchFamily="34" charset="0"/>
              </a:rPr>
              <a:t> </a:t>
            </a:r>
            <a:r>
              <a:rPr lang="es-ES" sz="2000" i="1" dirty="0">
                <a:latin typeface="+mn-lt"/>
                <a:cs typeface="Arial" panose="020B0604020202020204" pitchFamily="34" charset="0"/>
              </a:rPr>
              <a:t>para siempre en el cielo con Jesús</a:t>
            </a:r>
            <a:r>
              <a:rPr lang="es-ES" sz="2000" i="1" dirty="0" smtClean="0">
                <a:latin typeface="+mn-lt"/>
                <a:cs typeface="Arial" panose="020B0604020202020204" pitchFamily="34" charset="0"/>
              </a:rPr>
              <a:t>?</a:t>
            </a:r>
            <a:r>
              <a:rPr lang="es-ES" sz="2000" dirty="0" smtClean="0">
                <a:latin typeface="+mn-lt"/>
                <a:cs typeface="Arial" panose="020B0604020202020204" pitchFamily="34" charset="0"/>
              </a:rPr>
              <a:t/>
            </a:r>
            <a:br>
              <a:rPr lang="es-ES" sz="2000" dirty="0" smtClean="0">
                <a:latin typeface="+mn-lt"/>
                <a:cs typeface="Arial" panose="020B0604020202020204" pitchFamily="34" charset="0"/>
              </a:rPr>
            </a:br>
            <a:r>
              <a:rPr lang="es-ES" sz="1800" dirty="0" smtClean="0">
                <a:latin typeface="+mn-lt"/>
                <a:cs typeface="Arial" panose="020B0604020202020204" pitchFamily="34" charset="0"/>
              </a:rPr>
              <a:t>(</a:t>
            </a:r>
            <a:r>
              <a:rPr lang="es-ES" sz="1800" dirty="0">
                <a:latin typeface="+mn-lt"/>
                <a:cs typeface="Arial" panose="020B0604020202020204" pitchFamily="34" charset="0"/>
              </a:rPr>
              <a:t>II Tesalonicenses </a:t>
            </a:r>
            <a:r>
              <a:rPr lang="es-ES" sz="1800" dirty="0" smtClean="0">
                <a:latin typeface="+mn-lt"/>
                <a:cs typeface="Arial" panose="020B0604020202020204" pitchFamily="34" charset="0"/>
              </a:rPr>
              <a:t>1:8-9)</a:t>
            </a:r>
          </a:p>
          <a:p>
            <a:pPr algn="ctr" eaLnBrk="1" fontAlgn="base" hangingPunct="1">
              <a:spcBef>
                <a:spcPct val="50000"/>
              </a:spcBef>
              <a:spcAft>
                <a:spcPct val="0"/>
              </a:spcAft>
            </a:pPr>
            <a:r>
              <a:rPr lang="es-ES" sz="2000" dirty="0" smtClean="0">
                <a:latin typeface="+mn-lt"/>
                <a:cs typeface="Arial" panose="020B0604020202020204" pitchFamily="34" charset="0"/>
              </a:rPr>
              <a:t>LA BIBLI</a:t>
            </a:r>
            <a:r>
              <a:rPr lang="en-US" sz="2000" dirty="0" smtClean="0">
                <a:latin typeface="+mn-lt"/>
                <a:cs typeface="Arial" panose="020B0604020202020204" pitchFamily="34" charset="0"/>
              </a:rPr>
              <a:t>A ES CLARA</a:t>
            </a:r>
            <a:endParaRPr lang="es-ES" sz="2000" dirty="0" smtClean="0">
              <a:latin typeface="+mn-lt"/>
              <a:cs typeface="Arial" panose="020B0604020202020204" pitchFamily="34" charset="0"/>
            </a:endParaRPr>
          </a:p>
          <a:p>
            <a:pPr eaLnBrk="1" fontAlgn="base" hangingPunct="1">
              <a:spcBef>
                <a:spcPct val="50000"/>
              </a:spcBef>
              <a:spcAft>
                <a:spcPct val="0"/>
              </a:spcAft>
            </a:pPr>
            <a:r>
              <a:rPr lang="es-ES" sz="2000" dirty="0" smtClean="0">
                <a:latin typeface="+mn-lt"/>
                <a:cs typeface="Arial" panose="020B0604020202020204" pitchFamily="34" charset="0"/>
              </a:rPr>
              <a:t>“Porque </a:t>
            </a:r>
            <a:r>
              <a:rPr lang="es-ES" sz="2000" dirty="0">
                <a:latin typeface="+mn-lt"/>
                <a:cs typeface="Arial" panose="020B0604020202020204" pitchFamily="34" charset="0"/>
              </a:rPr>
              <a:t>la paga del pecado es muerte, pero el regalo de Dios es </a:t>
            </a:r>
            <a:r>
              <a:rPr lang="es-ES" sz="2000" dirty="0" smtClean="0">
                <a:latin typeface="+mn-lt"/>
                <a:cs typeface="Arial" panose="020B0604020202020204" pitchFamily="34" charset="0"/>
              </a:rPr>
              <a:t>vida eterna </a:t>
            </a:r>
            <a:r>
              <a:rPr lang="es-ES" sz="2000" dirty="0">
                <a:latin typeface="+mn-lt"/>
                <a:cs typeface="Arial" panose="020B0604020202020204" pitchFamily="34" charset="0"/>
              </a:rPr>
              <a:t>en Cristo Jesús Señor nuestro</a:t>
            </a:r>
            <a:r>
              <a:rPr lang="es-ES" sz="2000" dirty="0" smtClean="0">
                <a:latin typeface="+mn-lt"/>
                <a:cs typeface="Arial" panose="020B0604020202020204" pitchFamily="34" charset="0"/>
              </a:rPr>
              <a:t>.” </a:t>
            </a:r>
            <a:r>
              <a:rPr lang="es-ES" sz="1800" dirty="0">
                <a:latin typeface="+mn-lt"/>
                <a:cs typeface="Arial" panose="020B0604020202020204" pitchFamily="34" charset="0"/>
              </a:rPr>
              <a:t>(Romanos 6:23)</a:t>
            </a:r>
            <a:endParaRPr lang="en-US" altLang="es-ES" sz="18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32908754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a:off x="990600" y="381000"/>
            <a:ext cx="7189809" cy="4222449"/>
          </a:xfrm>
          <a:prstGeom prst="rect">
            <a:avLst/>
          </a:prstGeom>
          <a:noFill/>
          <a:ln w="9525">
            <a:noFill/>
            <a:miter lim="800000"/>
            <a:headEnd/>
            <a:tailEnd/>
          </a:ln>
        </p:spPr>
      </p:pic>
      <p:sp>
        <p:nvSpPr>
          <p:cNvPr id="47106" name="Rectangle 2"/>
          <p:cNvSpPr>
            <a:spLocks noChangeArrowheads="1"/>
          </p:cNvSpPr>
          <p:nvPr/>
        </p:nvSpPr>
        <p:spPr bwMode="auto">
          <a:xfrm>
            <a:off x="2438400" y="4953000"/>
            <a:ext cx="4191000" cy="1631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ctr" eaLnBrk="1" fontAlgn="base" hangingPunct="1">
              <a:spcBef>
                <a:spcPct val="50000"/>
              </a:spcBef>
              <a:spcAft>
                <a:spcPct val="0"/>
              </a:spcAft>
            </a:pPr>
            <a:r>
              <a:rPr lang="es-ES" sz="2000" dirty="0">
                <a:latin typeface="+mn-lt"/>
                <a:cs typeface="Arial" panose="020B0604020202020204" pitchFamily="34" charset="0"/>
              </a:rPr>
              <a:t>Si esta es la verdad, </a:t>
            </a:r>
            <a:r>
              <a:rPr lang="es-ES" sz="2000" dirty="0" smtClean="0">
                <a:latin typeface="+mn-lt"/>
                <a:cs typeface="Arial" panose="020B0604020202020204" pitchFamily="34" charset="0"/>
              </a:rPr>
              <a:t>OBEDECERLA.</a:t>
            </a:r>
          </a:p>
          <a:p>
            <a:pPr algn="ctr" eaLnBrk="1" fontAlgn="base" hangingPunct="1">
              <a:spcBef>
                <a:spcPct val="50000"/>
              </a:spcBef>
              <a:spcAft>
                <a:spcPct val="0"/>
              </a:spcAft>
            </a:pPr>
            <a:r>
              <a:rPr lang="es-ES" sz="2000" dirty="0" smtClean="0">
                <a:solidFill>
                  <a:srgbClr val="FF0000"/>
                </a:solidFill>
                <a:latin typeface="+mn-lt"/>
                <a:cs typeface="Arial" panose="020B0604020202020204" pitchFamily="34" charset="0"/>
              </a:rPr>
              <a:t>“La </a:t>
            </a:r>
            <a:r>
              <a:rPr lang="es-ES" sz="2000" dirty="0">
                <a:solidFill>
                  <a:srgbClr val="FF0000"/>
                </a:solidFill>
                <a:latin typeface="+mn-lt"/>
                <a:cs typeface="Arial" panose="020B0604020202020204" pitchFamily="34" charset="0"/>
              </a:rPr>
              <a:t>verdad os hará libres</a:t>
            </a:r>
            <a:r>
              <a:rPr lang="es-ES" sz="2000" dirty="0" smtClean="0">
                <a:solidFill>
                  <a:srgbClr val="FF0000"/>
                </a:solidFill>
                <a:latin typeface="+mn-lt"/>
                <a:cs typeface="Arial" panose="020B0604020202020204" pitchFamily="34" charset="0"/>
              </a:rPr>
              <a:t>.”</a:t>
            </a:r>
            <a:r>
              <a:rPr lang="es-ES" sz="2000" dirty="0" smtClean="0">
                <a:latin typeface="+mn-lt"/>
                <a:cs typeface="Arial" panose="020B0604020202020204" pitchFamily="34" charset="0"/>
              </a:rPr>
              <a:t> </a:t>
            </a:r>
            <a:r>
              <a:rPr lang="es-ES" sz="1800" dirty="0">
                <a:latin typeface="+mn-lt"/>
                <a:cs typeface="Arial" panose="020B0604020202020204" pitchFamily="34" charset="0"/>
              </a:rPr>
              <a:t>(</a:t>
            </a:r>
            <a:r>
              <a:rPr lang="es-ES" sz="1800" dirty="0" smtClean="0">
                <a:latin typeface="+mn-lt"/>
                <a:cs typeface="Arial" panose="020B0604020202020204" pitchFamily="34" charset="0"/>
              </a:rPr>
              <a:t>J</a:t>
            </a:r>
            <a:r>
              <a:rPr lang="en-US" sz="1800" dirty="0" err="1" smtClean="0">
                <a:latin typeface="+mn-lt"/>
                <a:cs typeface="Arial" panose="020B0604020202020204" pitchFamily="34" charset="0"/>
              </a:rPr>
              <a:t>uan</a:t>
            </a:r>
            <a:r>
              <a:rPr lang="es-ES" sz="1800" dirty="0" smtClean="0">
                <a:latin typeface="+mn-lt"/>
                <a:cs typeface="Arial" panose="020B0604020202020204" pitchFamily="34" charset="0"/>
              </a:rPr>
              <a:t> 8:32)</a:t>
            </a:r>
          </a:p>
          <a:p>
            <a:pPr algn="ctr" eaLnBrk="1" fontAlgn="base" hangingPunct="1">
              <a:spcBef>
                <a:spcPct val="50000"/>
              </a:spcBef>
              <a:spcAft>
                <a:spcPct val="0"/>
              </a:spcAft>
            </a:pPr>
            <a:r>
              <a:rPr lang="es-ES" sz="2000" dirty="0" smtClean="0">
                <a:latin typeface="+mn-lt"/>
                <a:cs typeface="Arial" panose="020B0604020202020204" pitchFamily="34" charset="0"/>
              </a:rPr>
              <a:t>Opiniones </a:t>
            </a:r>
            <a:r>
              <a:rPr lang="es-ES" sz="2000" dirty="0">
                <a:latin typeface="+mn-lt"/>
                <a:cs typeface="Arial" panose="020B0604020202020204" pitchFamily="34" charset="0"/>
              </a:rPr>
              <a:t>de hombre no lo harán. </a:t>
            </a:r>
            <a:r>
              <a:rPr lang="es-ES" sz="2000" dirty="0" smtClean="0">
                <a:latin typeface="+mn-lt"/>
                <a:cs typeface="Arial" panose="020B0604020202020204" pitchFamily="34" charset="0"/>
              </a:rPr>
              <a:t/>
            </a:r>
            <a:br>
              <a:rPr lang="es-ES" sz="2000" dirty="0" smtClean="0">
                <a:latin typeface="+mn-lt"/>
                <a:cs typeface="Arial" panose="020B0604020202020204" pitchFamily="34" charset="0"/>
              </a:rPr>
            </a:br>
            <a:r>
              <a:rPr lang="es-ES" sz="1800" dirty="0" smtClean="0">
                <a:latin typeface="+mn-lt"/>
                <a:cs typeface="Arial" panose="020B0604020202020204" pitchFamily="34" charset="0"/>
              </a:rPr>
              <a:t>(</a:t>
            </a:r>
            <a:r>
              <a:rPr lang="en-US" sz="1800" dirty="0" smtClean="0">
                <a:latin typeface="+mn-lt"/>
                <a:cs typeface="Arial" panose="020B0604020202020204" pitchFamily="34" charset="0"/>
              </a:rPr>
              <a:t>Mateo</a:t>
            </a:r>
            <a:r>
              <a:rPr lang="es-ES" sz="1800" dirty="0" smtClean="0">
                <a:latin typeface="+mn-lt"/>
                <a:cs typeface="Arial" panose="020B0604020202020204" pitchFamily="34" charset="0"/>
              </a:rPr>
              <a:t> 15:9; Gálatas </a:t>
            </a:r>
            <a:r>
              <a:rPr lang="es-ES" sz="1800" dirty="0">
                <a:latin typeface="+mn-lt"/>
                <a:cs typeface="Arial" panose="020B0604020202020204" pitchFamily="34" charset="0"/>
              </a:rPr>
              <a:t>1:6-9)</a:t>
            </a:r>
            <a:endParaRPr lang="en-US" altLang="es-ES" sz="18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xmlns="" val="18767497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828800" y="609600"/>
            <a:ext cx="5715000" cy="3323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algn="ctr" eaLnBrk="1" fontAlgn="base" hangingPunct="1">
              <a:spcBef>
                <a:spcPct val="50000"/>
              </a:spcBef>
              <a:spcAft>
                <a:spcPct val="0"/>
              </a:spcAft>
            </a:pPr>
            <a:r>
              <a:rPr lang="es-ES" sz="3000" dirty="0">
                <a:latin typeface="+mn-lt"/>
                <a:cs typeface="Arial" panose="020B0604020202020204" pitchFamily="34" charset="0"/>
              </a:rPr>
              <a:t>Jesús está </a:t>
            </a:r>
            <a:r>
              <a:rPr lang="en-US" sz="3000" dirty="0" err="1" smtClean="0">
                <a:latin typeface="+mn-lt"/>
                <a:cs typeface="Arial" panose="020B0604020202020204" pitchFamily="34" charset="0"/>
              </a:rPr>
              <a:t>tocando</a:t>
            </a:r>
            <a:r>
              <a:rPr lang="en-US" sz="3000" dirty="0" smtClean="0">
                <a:latin typeface="+mn-lt"/>
                <a:cs typeface="Arial" panose="020B0604020202020204" pitchFamily="34" charset="0"/>
              </a:rPr>
              <a:t> la </a:t>
            </a:r>
            <a:r>
              <a:rPr lang="en-US" sz="3000" dirty="0" err="1" smtClean="0">
                <a:latin typeface="+mn-lt"/>
                <a:cs typeface="Arial" panose="020B0604020202020204" pitchFamily="34" charset="0"/>
              </a:rPr>
              <a:t>puerta</a:t>
            </a:r>
            <a:r>
              <a:rPr lang="es-ES" sz="3000" dirty="0" smtClean="0">
                <a:latin typeface="+mn-lt"/>
                <a:cs typeface="Arial" panose="020B0604020202020204" pitchFamily="34" charset="0"/>
              </a:rPr>
              <a:t>.</a:t>
            </a:r>
            <a:br>
              <a:rPr lang="es-ES" sz="3000" dirty="0" smtClean="0">
                <a:latin typeface="+mn-lt"/>
                <a:cs typeface="Arial" panose="020B0604020202020204" pitchFamily="34" charset="0"/>
              </a:rPr>
            </a:br>
            <a:r>
              <a:rPr lang="es-ES" sz="3000" dirty="0" smtClean="0">
                <a:latin typeface="+mn-lt"/>
                <a:cs typeface="Arial" panose="020B0604020202020204" pitchFamily="34" charset="0"/>
              </a:rPr>
              <a:t>¿</a:t>
            </a:r>
            <a:r>
              <a:rPr lang="es-ES" sz="3000" dirty="0">
                <a:latin typeface="+mn-lt"/>
                <a:cs typeface="Arial" panose="020B0604020202020204" pitchFamily="34" charset="0"/>
              </a:rPr>
              <a:t>RESPONDERÁ </a:t>
            </a:r>
            <a:r>
              <a:rPr lang="es-ES" sz="3000" dirty="0" smtClean="0">
                <a:latin typeface="+mn-lt"/>
                <a:cs typeface="Arial" panose="020B0604020202020204" pitchFamily="34" charset="0"/>
              </a:rPr>
              <a:t>USTED?</a:t>
            </a:r>
          </a:p>
          <a:p>
            <a:pPr algn="ctr" eaLnBrk="1" fontAlgn="base" hangingPunct="1">
              <a:spcBef>
                <a:spcPct val="50000"/>
              </a:spcBef>
              <a:spcAft>
                <a:spcPct val="0"/>
              </a:spcAft>
            </a:pPr>
            <a:endParaRPr lang="es-ES" sz="3000" dirty="0" smtClean="0">
              <a:latin typeface="+mn-lt"/>
              <a:cs typeface="Arial" panose="020B0604020202020204" pitchFamily="34" charset="0"/>
            </a:endParaRPr>
          </a:p>
          <a:p>
            <a:pPr eaLnBrk="1" fontAlgn="base" hangingPunct="1">
              <a:spcBef>
                <a:spcPct val="50000"/>
              </a:spcBef>
              <a:spcAft>
                <a:spcPct val="0"/>
              </a:spcAft>
            </a:pPr>
            <a:r>
              <a:rPr lang="es-ES" sz="3000" dirty="0" smtClean="0">
                <a:latin typeface="+mn-lt"/>
                <a:cs typeface="Arial" panose="020B0604020202020204" pitchFamily="34" charset="0"/>
              </a:rPr>
              <a:t>Le </a:t>
            </a:r>
            <a:r>
              <a:rPr lang="es-ES" sz="3000" dirty="0">
                <a:latin typeface="+mn-lt"/>
                <a:cs typeface="Arial" panose="020B0604020202020204" pitchFamily="34" charset="0"/>
              </a:rPr>
              <a:t>animamos a abrir su Biblia y estudiar la palabra de </a:t>
            </a:r>
            <a:r>
              <a:rPr lang="es-ES" sz="3000" dirty="0" smtClean="0">
                <a:latin typeface="+mn-lt"/>
                <a:cs typeface="Arial" panose="020B0604020202020204" pitchFamily="34" charset="0"/>
              </a:rPr>
              <a:t>Dios para </a:t>
            </a:r>
            <a:r>
              <a:rPr lang="es-ES" sz="3000" dirty="0">
                <a:latin typeface="+mn-lt"/>
                <a:cs typeface="Arial" panose="020B0604020202020204" pitchFamily="34" charset="0"/>
              </a:rPr>
              <a:t>que usted </a:t>
            </a:r>
            <a:r>
              <a:rPr lang="es-ES" sz="3000" dirty="0" smtClean="0">
                <a:latin typeface="+mn-lt"/>
                <a:cs typeface="Arial" panose="020B0604020202020204" pitchFamily="34" charset="0"/>
              </a:rPr>
              <a:t>tome </a:t>
            </a:r>
            <a:r>
              <a:rPr lang="es-ES" sz="3000" dirty="0">
                <a:latin typeface="+mn-lt"/>
                <a:cs typeface="Arial" panose="020B0604020202020204" pitchFamily="34" charset="0"/>
              </a:rPr>
              <a:t>la decisión </a:t>
            </a:r>
            <a:r>
              <a:rPr lang="es-ES" sz="3000" dirty="0" smtClean="0">
                <a:latin typeface="+mn-lt"/>
                <a:cs typeface="Arial" panose="020B0604020202020204" pitchFamily="34" charset="0"/>
              </a:rPr>
              <a:t>correcta.</a:t>
            </a:r>
            <a:endParaRPr lang="en-US" altLang="es-ES" sz="3000" dirty="0">
              <a:solidFill>
                <a:srgbClr val="000000"/>
              </a:solidFill>
              <a:latin typeface="+mn-lt"/>
              <a:cs typeface="Arial" panose="020B0604020202020204" pitchFamily="34" charset="0"/>
            </a:endParaRPr>
          </a:p>
        </p:txBody>
      </p:sp>
      <p:sp>
        <p:nvSpPr>
          <p:cNvPr id="3" name="TextBox 2"/>
          <p:cNvSpPr txBox="1"/>
          <p:nvPr/>
        </p:nvSpPr>
        <p:spPr>
          <a:xfrm>
            <a:off x="2057400" y="4419600"/>
            <a:ext cx="5257800" cy="584775"/>
          </a:xfrm>
          <a:prstGeom prst="rect">
            <a:avLst/>
          </a:prstGeom>
          <a:noFill/>
        </p:spPr>
        <p:txBody>
          <a:bodyPr wrap="square" rtlCol="0">
            <a:spAutoFit/>
          </a:bodyPr>
          <a:lstStyle/>
          <a:p>
            <a:r>
              <a:rPr lang="es-ES" sz="1600" b="1" dirty="0" smtClean="0"/>
              <a:t>La Escuela Bíblica Mundial </a:t>
            </a:r>
            <a:r>
              <a:rPr lang="es-ES" sz="1600" dirty="0" smtClean="0"/>
              <a:t>es una manera fácil de descubrir tu propósito a través de la </a:t>
            </a:r>
            <a:r>
              <a:rPr lang="es-ES" sz="1600" dirty="0" smtClean="0"/>
              <a:t>Biblia. </a:t>
            </a:r>
            <a:r>
              <a:rPr lang="es-ES" sz="1600" dirty="0" err="1" smtClean="0"/>
              <a:t>Inscribáse</a:t>
            </a:r>
            <a:r>
              <a:rPr lang="es-ES" sz="1600" dirty="0" smtClean="0"/>
              <a:t> </a:t>
            </a:r>
            <a:r>
              <a:rPr lang="es-ES" sz="1600" dirty="0" smtClean="0"/>
              <a:t>gratis</a:t>
            </a:r>
            <a:r>
              <a:rPr lang="es-ES" sz="1600" dirty="0" smtClean="0"/>
              <a:t>.</a:t>
            </a:r>
            <a:endParaRPr lang="en-US" sz="1600" dirty="0"/>
          </a:p>
        </p:txBody>
      </p:sp>
      <p:sp>
        <p:nvSpPr>
          <p:cNvPr id="4" name="TextBox 3"/>
          <p:cNvSpPr txBox="1"/>
          <p:nvPr/>
        </p:nvSpPr>
        <p:spPr>
          <a:xfrm>
            <a:off x="3203246" y="5181600"/>
            <a:ext cx="2968954" cy="1077218"/>
          </a:xfrm>
          <a:prstGeom prst="rect">
            <a:avLst/>
          </a:prstGeom>
          <a:noFill/>
        </p:spPr>
        <p:txBody>
          <a:bodyPr wrap="none" rtlCol="0">
            <a:spAutoFit/>
          </a:bodyPr>
          <a:lstStyle/>
          <a:p>
            <a:r>
              <a:rPr lang="es-ES" sz="1600" b="1" dirty="0" smtClean="0"/>
              <a:t>Escuela Bíblica Mundial</a:t>
            </a:r>
          </a:p>
          <a:p>
            <a:r>
              <a:rPr lang="es-ES" sz="1600" dirty="0" smtClean="0"/>
              <a:t>P.O</a:t>
            </a:r>
            <a:r>
              <a:rPr lang="es-ES" sz="1600" dirty="0" smtClean="0"/>
              <a:t>. Box 2169</a:t>
            </a:r>
          </a:p>
          <a:p>
            <a:r>
              <a:rPr lang="es-ES" sz="1600" dirty="0" smtClean="0"/>
              <a:t>Cedar Park, Texas 78630 U.S.A</a:t>
            </a:r>
            <a:r>
              <a:rPr lang="es-ES" sz="1600" dirty="0" smtClean="0"/>
              <a:t>.</a:t>
            </a:r>
          </a:p>
          <a:p>
            <a:r>
              <a:rPr lang="es-ES" sz="1600" b="1" dirty="0" smtClean="0">
                <a:solidFill>
                  <a:srgbClr val="002060"/>
                </a:solidFill>
              </a:rPr>
              <a:t>www.escuelabiblicamundial.org</a:t>
            </a:r>
            <a:endParaRPr lang="es-ES" sz="1600" b="1" dirty="0" smtClean="0">
              <a:solidFill>
                <a:srgbClr val="002060"/>
              </a:solidFill>
            </a:endParaRPr>
          </a:p>
        </p:txBody>
      </p:sp>
    </p:spTree>
    <p:extLst>
      <p:ext uri="{BB962C8B-B14F-4D97-AF65-F5344CB8AC3E}">
        <p14:creationId xmlns:p14="http://schemas.microsoft.com/office/powerpoint/2010/main" xmlns="" val="1181894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685800" y="1600200"/>
            <a:ext cx="7227887" cy="3595687"/>
          </a:xfrm>
          <a:prstGeom prst="rect">
            <a:avLst/>
          </a:prstGeom>
          <a:noFill/>
          <a:ln w="9525">
            <a:noFill/>
            <a:miter lim="800000"/>
            <a:headEnd/>
            <a:tailEnd/>
          </a:ln>
        </p:spPr>
      </p:pic>
      <p:sp>
        <p:nvSpPr>
          <p:cNvPr id="6147" name="Rectangle 2"/>
          <p:cNvSpPr>
            <a:spLocks noChangeArrowheads="1"/>
          </p:cNvSpPr>
          <p:nvPr/>
        </p:nvSpPr>
        <p:spPr bwMode="auto">
          <a:xfrm>
            <a:off x="1143000" y="457200"/>
            <a:ext cx="6934200" cy="58169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dirty="0"/>
              <a:t>La Biblia describe dos tipos de personas en el mundo</a:t>
            </a:r>
            <a:r>
              <a:rPr lang="en-US" altLang="es-ES" dirty="0" smtClean="0"/>
              <a:t>. </a:t>
            </a:r>
            <a:endParaRPr lang="en-US" altLang="es-ES" dirty="0"/>
          </a:p>
          <a:p>
            <a:pPr eaLnBrk="1" hangingPunct="1">
              <a:spcBef>
                <a:spcPct val="50000"/>
              </a:spcBef>
            </a:pPr>
            <a:endParaRPr lang="en-US" altLang="es-ES" dirty="0"/>
          </a:p>
          <a:p>
            <a:pPr eaLnBrk="1" hangingPunct="1">
              <a:spcBef>
                <a:spcPct val="50000"/>
              </a:spcBef>
            </a:pPr>
            <a:endParaRPr lang="en-US" altLang="es-ES" dirty="0" smtClean="0"/>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r>
              <a:rPr lang="es-ES" dirty="0"/>
              <a:t>La mayor parte de personas </a:t>
            </a:r>
            <a:r>
              <a:rPr lang="en-US" dirty="0" err="1" smtClean="0"/>
              <a:t>estarán</a:t>
            </a:r>
            <a:r>
              <a:rPr lang="es-ES" dirty="0" smtClean="0"/>
              <a:t> </a:t>
            </a:r>
            <a:r>
              <a:rPr lang="es-ES" dirty="0"/>
              <a:t>en el </a:t>
            </a:r>
            <a:r>
              <a:rPr lang="es-ES" dirty="0" err="1" smtClean="0">
                <a:solidFill>
                  <a:srgbClr val="0070C0"/>
                </a:solidFill>
              </a:rPr>
              <a:t>inconversos</a:t>
            </a:r>
            <a:r>
              <a:rPr lang="es-ES" dirty="0" smtClean="0"/>
              <a:t> </a:t>
            </a:r>
            <a:r>
              <a:rPr lang="es-ES" dirty="0"/>
              <a:t>(o </a:t>
            </a:r>
            <a:r>
              <a:rPr lang="es-ES" dirty="0" smtClean="0">
                <a:solidFill>
                  <a:srgbClr val="0070C0"/>
                </a:solidFill>
              </a:rPr>
              <a:t>PERDIDOS</a:t>
            </a:r>
            <a:r>
              <a:rPr lang="es-ES" dirty="0"/>
              <a:t>) </a:t>
            </a:r>
            <a:r>
              <a:rPr lang="es-ES" dirty="0" smtClean="0"/>
              <a:t>lado </a:t>
            </a:r>
            <a:r>
              <a:rPr lang="es-ES" dirty="0"/>
              <a:t>de la </a:t>
            </a:r>
            <a:r>
              <a:rPr lang="es-ES" dirty="0" smtClean="0"/>
              <a:t>línea</a:t>
            </a:r>
            <a:r>
              <a:rPr lang="en-US" dirty="0" smtClean="0"/>
              <a:t>.</a:t>
            </a:r>
            <a:r>
              <a:rPr lang="es-ES" dirty="0" smtClean="0"/>
              <a:t>  </a:t>
            </a:r>
            <a:r>
              <a:rPr lang="en-US" altLang="es-ES" sz="1800" dirty="0" smtClean="0"/>
              <a:t>(Mateo </a:t>
            </a:r>
            <a:r>
              <a:rPr lang="en-US" altLang="es-ES" sz="1800" dirty="0"/>
              <a:t>7:13-14) </a:t>
            </a:r>
          </a:p>
        </p:txBody>
      </p:sp>
    </p:spTree>
    <p:extLst>
      <p:ext uri="{BB962C8B-B14F-4D97-AF65-F5344CB8AC3E}">
        <p14:creationId xmlns:p14="http://schemas.microsoft.com/office/powerpoint/2010/main" xmlns="" val="588329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85800" y="1600200"/>
            <a:ext cx="7227887" cy="3608387"/>
          </a:xfrm>
          <a:prstGeom prst="rect">
            <a:avLst/>
          </a:prstGeom>
          <a:noFill/>
          <a:ln w="9525">
            <a:noFill/>
            <a:miter lim="800000"/>
            <a:headEnd/>
            <a:tailEnd/>
          </a:ln>
        </p:spPr>
      </p:pic>
      <p:sp>
        <p:nvSpPr>
          <p:cNvPr id="7171" name="Rectangle 2"/>
          <p:cNvSpPr>
            <a:spLocks noChangeArrowheads="1"/>
          </p:cNvSpPr>
          <p:nvPr/>
        </p:nvSpPr>
        <p:spPr bwMode="auto">
          <a:xfrm>
            <a:off x="457200" y="304800"/>
            <a:ext cx="8001000" cy="69249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dirty="0"/>
              <a:t>La línea divisoria entre los </a:t>
            </a:r>
            <a:r>
              <a:rPr lang="es-ES" dirty="0">
                <a:solidFill>
                  <a:srgbClr val="FF0000"/>
                </a:solidFill>
              </a:rPr>
              <a:t>salvados</a:t>
            </a:r>
            <a:r>
              <a:rPr lang="es-ES" dirty="0"/>
              <a:t> y </a:t>
            </a:r>
            <a:r>
              <a:rPr lang="en-US" dirty="0" smtClean="0"/>
              <a:t>los </a:t>
            </a:r>
            <a:r>
              <a:rPr lang="es-ES" dirty="0" err="1" smtClean="0">
                <a:solidFill>
                  <a:srgbClr val="FF0000"/>
                </a:solidFill>
              </a:rPr>
              <a:t>inconversos</a:t>
            </a:r>
            <a:r>
              <a:rPr lang="es-ES" dirty="0" smtClean="0"/>
              <a:t> </a:t>
            </a:r>
            <a:r>
              <a:rPr lang="es-ES" dirty="0"/>
              <a:t>puede ser llamada la </a:t>
            </a:r>
            <a:r>
              <a:rPr lang="es-ES" dirty="0" smtClean="0">
                <a:solidFill>
                  <a:srgbClr val="0070C0"/>
                </a:solidFill>
              </a:rPr>
              <a:t>“remisión </a:t>
            </a:r>
            <a:r>
              <a:rPr lang="es-ES" dirty="0">
                <a:solidFill>
                  <a:srgbClr val="0070C0"/>
                </a:solidFill>
              </a:rPr>
              <a:t>de </a:t>
            </a:r>
            <a:r>
              <a:rPr lang="es-ES" dirty="0" smtClean="0">
                <a:solidFill>
                  <a:srgbClr val="0070C0"/>
                </a:solidFill>
              </a:rPr>
              <a:t>pecados,” “Perdón”  </a:t>
            </a:r>
            <a:r>
              <a:rPr lang="es-ES" dirty="0">
                <a:solidFill>
                  <a:srgbClr val="0070C0"/>
                </a:solidFill>
              </a:rPr>
              <a:t>o </a:t>
            </a:r>
            <a:r>
              <a:rPr lang="es-ES" dirty="0" smtClean="0">
                <a:solidFill>
                  <a:srgbClr val="0070C0"/>
                </a:solidFill>
              </a:rPr>
              <a:t>“Salvación.”</a:t>
            </a:r>
            <a:endParaRPr lang="en-US" altLang="es-ES" dirty="0" smtClean="0">
              <a:solidFill>
                <a:srgbClr val="0070C0"/>
              </a:solidFill>
            </a:endParaRPr>
          </a:p>
          <a:p>
            <a:pPr eaLnBrk="1" hangingPunct="1">
              <a:spcBef>
                <a:spcPct val="50000"/>
              </a:spcBef>
            </a:pPr>
            <a:endParaRPr lang="en-US" altLang="es-ES" dirty="0" smtClean="0"/>
          </a:p>
          <a:p>
            <a:pPr eaLnBrk="1" hangingPunct="1">
              <a:spcBef>
                <a:spcPct val="50000"/>
              </a:spcBef>
            </a:pPr>
            <a:endParaRPr lang="en-US" altLang="es-ES" dirty="0" smtClean="0"/>
          </a:p>
          <a:p>
            <a:pPr eaLnBrk="1" hangingPunct="1">
              <a:spcBef>
                <a:spcPct val="50000"/>
              </a:spcBef>
            </a:pPr>
            <a:endParaRPr lang="en-US" altLang="es-ES" dirty="0" smtClean="0"/>
          </a:p>
          <a:p>
            <a:pPr eaLnBrk="1" hangingPunct="1">
              <a:spcBef>
                <a:spcPct val="50000"/>
              </a:spcBef>
            </a:pPr>
            <a:endParaRPr lang="en-US" altLang="es-ES" dirty="0" smtClean="0"/>
          </a:p>
          <a:p>
            <a:pPr eaLnBrk="1" hangingPunct="1">
              <a:spcBef>
                <a:spcPct val="50000"/>
              </a:spcBef>
            </a:pPr>
            <a:endParaRPr lang="en-US" altLang="es-ES" dirty="0" smtClean="0"/>
          </a:p>
          <a:p>
            <a:pPr eaLnBrk="1" hangingPunct="1">
              <a:spcBef>
                <a:spcPct val="50000"/>
              </a:spcBef>
            </a:pPr>
            <a:endParaRPr lang="en-US" altLang="es-ES" dirty="0" smtClean="0"/>
          </a:p>
          <a:p>
            <a:pPr eaLnBrk="1" hangingPunct="1">
              <a:spcBef>
                <a:spcPct val="50000"/>
              </a:spcBef>
            </a:pPr>
            <a:endParaRPr lang="es-ES" dirty="0" smtClean="0"/>
          </a:p>
          <a:p>
            <a:pPr eaLnBrk="1" hangingPunct="1">
              <a:spcBef>
                <a:spcPct val="50000"/>
              </a:spcBef>
            </a:pPr>
            <a:endParaRPr lang="es-ES" dirty="0" smtClean="0"/>
          </a:p>
          <a:p>
            <a:pPr eaLnBrk="1" hangingPunct="1">
              <a:spcBef>
                <a:spcPct val="50000"/>
              </a:spcBef>
            </a:pPr>
            <a:r>
              <a:rPr lang="es-ES" dirty="0" smtClean="0"/>
              <a:t>¿En qué lado de la línea estás?</a:t>
            </a:r>
          </a:p>
          <a:p>
            <a:pPr eaLnBrk="1" hangingPunct="1">
              <a:spcBef>
                <a:spcPct val="50000"/>
              </a:spcBef>
            </a:pPr>
            <a:endParaRPr lang="en-US" altLang="es-ES" dirty="0"/>
          </a:p>
          <a:p>
            <a:pPr eaLnBrk="1" hangingPunct="1">
              <a:spcBef>
                <a:spcPct val="50000"/>
              </a:spcBef>
            </a:pPr>
            <a:endParaRPr lang="en-US" altLang="es-ES" dirty="0"/>
          </a:p>
        </p:txBody>
      </p:sp>
    </p:spTree>
    <p:extLst>
      <p:ext uri="{BB962C8B-B14F-4D97-AF65-F5344CB8AC3E}">
        <p14:creationId xmlns:p14="http://schemas.microsoft.com/office/powerpoint/2010/main" xmlns="" val="2599282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endParaRPr lang="en-US" dirty="0" smtClean="0"/>
          </a:p>
          <a:p>
            <a:endParaRPr lang="en-US" dirty="0"/>
          </a:p>
          <a:p>
            <a:endParaRPr lang="en-US" dirty="0" smtClean="0"/>
          </a:p>
          <a:p>
            <a:endParaRPr lang="en-US" dirty="0"/>
          </a:p>
          <a:p>
            <a:pPr marL="0" indent="0" algn="ctr">
              <a:buNone/>
            </a:pPr>
            <a:r>
              <a:rPr lang="es-ES" dirty="0" smtClean="0"/>
              <a:t> Vamos ahora ver, </a:t>
            </a:r>
            <a:r>
              <a:rPr lang="es-ES" dirty="0"/>
              <a:t>lo que dice la Biblia.</a:t>
            </a:r>
          </a:p>
        </p:txBody>
      </p:sp>
    </p:spTree>
    <p:extLst>
      <p:ext uri="{BB962C8B-B14F-4D97-AF65-F5344CB8AC3E}">
        <p14:creationId xmlns:p14="http://schemas.microsoft.com/office/powerpoint/2010/main" xmlns="" val="2585684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914400" y="2057400"/>
            <a:ext cx="6715926" cy="3352800"/>
          </a:xfrm>
          <a:prstGeom prst="rect">
            <a:avLst/>
          </a:prstGeom>
          <a:noFill/>
          <a:ln w="9525">
            <a:noFill/>
            <a:miter lim="800000"/>
            <a:headEnd/>
            <a:tailEnd/>
          </a:ln>
        </p:spPr>
      </p:pic>
      <p:sp>
        <p:nvSpPr>
          <p:cNvPr id="9219" name="Rectangle 2"/>
          <p:cNvSpPr>
            <a:spLocks noChangeArrowheads="1"/>
          </p:cNvSpPr>
          <p:nvPr/>
        </p:nvSpPr>
        <p:spPr bwMode="auto">
          <a:xfrm>
            <a:off x="838200" y="457200"/>
            <a:ext cx="7315200" cy="5755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n-US" altLang="es-ES" sz="2000" dirty="0" err="1" smtClean="0"/>
              <a:t>Hechos</a:t>
            </a:r>
            <a:r>
              <a:rPr lang="en-US" altLang="es-ES" sz="2000" dirty="0" smtClean="0"/>
              <a:t> </a:t>
            </a:r>
            <a:r>
              <a:rPr lang="en-US" altLang="es-ES" sz="2000" dirty="0"/>
              <a:t>2:47</a:t>
            </a:r>
          </a:p>
          <a:p>
            <a:pPr eaLnBrk="1" hangingPunct="1">
              <a:spcBef>
                <a:spcPct val="50000"/>
              </a:spcBef>
            </a:pPr>
            <a:r>
              <a:rPr lang="es-ES" sz="1800" b="1" baseline="30000" dirty="0"/>
              <a:t>46 </a:t>
            </a:r>
            <a:r>
              <a:rPr lang="es-ES" sz="1800" dirty="0"/>
              <a:t>Todos los días se reunían en el templo, y partían el pan en las casas, y comían juntos con alegría y sencillez de corazón, </a:t>
            </a:r>
            <a:r>
              <a:rPr lang="es-ES" sz="1800" b="1" baseline="30000" dirty="0"/>
              <a:t>47 </a:t>
            </a:r>
            <a:r>
              <a:rPr lang="es-ES" sz="1800" dirty="0"/>
              <a:t>mientras alababan a Dios y brindaban ayuda a todo el pueblo</a:t>
            </a:r>
            <a:r>
              <a:rPr lang="es-ES" sz="1600" dirty="0"/>
              <a:t>. </a:t>
            </a:r>
            <a:r>
              <a:rPr lang="es-ES" dirty="0">
                <a:solidFill>
                  <a:srgbClr val="FF0000"/>
                </a:solidFill>
              </a:rPr>
              <a:t>Y cada día el Señor añadía a la iglesia a los que habían de ser salvos.</a:t>
            </a:r>
            <a:endParaRPr lang="en-US" altLang="es-ES" dirty="0">
              <a:solidFill>
                <a:srgbClr val="FF0000"/>
              </a:solidFill>
            </a:endParaRPr>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r>
              <a:rPr lang="en-US" altLang="es-ES" dirty="0" smtClean="0"/>
              <a:t>                                                                             </a:t>
            </a:r>
            <a:r>
              <a:rPr lang="en-US" altLang="es-ES" sz="1400" dirty="0" smtClean="0"/>
              <a:t> </a:t>
            </a:r>
            <a:endParaRPr lang="en-US" altLang="es-ES" sz="1400" dirty="0"/>
          </a:p>
          <a:p>
            <a:pPr eaLnBrk="1" hangingPunct="1">
              <a:spcBef>
                <a:spcPct val="50000"/>
              </a:spcBef>
            </a:pPr>
            <a:endParaRPr lang="en-US" altLang="es-ES" dirty="0"/>
          </a:p>
          <a:p>
            <a:pPr eaLnBrk="1" hangingPunct="1">
              <a:spcBef>
                <a:spcPct val="50000"/>
              </a:spcBef>
            </a:pPr>
            <a:endParaRPr lang="en-US" altLang="es-ES" dirty="0"/>
          </a:p>
          <a:p>
            <a:pPr eaLnBrk="1" hangingPunct="1">
              <a:spcBef>
                <a:spcPct val="50000"/>
              </a:spcBef>
            </a:pPr>
            <a:endParaRPr lang="en-US" altLang="es-ES" sz="1000" dirty="0"/>
          </a:p>
          <a:p>
            <a:pPr eaLnBrk="1" hangingPunct="1">
              <a:spcBef>
                <a:spcPct val="50000"/>
              </a:spcBef>
            </a:pPr>
            <a:r>
              <a:rPr lang="es-ES" sz="2000" dirty="0"/>
              <a:t>Dios añade a los que </a:t>
            </a:r>
            <a:r>
              <a:rPr lang="es-ES" sz="2000" dirty="0" smtClean="0"/>
              <a:t>son salvos </a:t>
            </a:r>
            <a:r>
              <a:rPr lang="es-ES" sz="2000" dirty="0"/>
              <a:t>en la </a:t>
            </a:r>
            <a:r>
              <a:rPr lang="es-ES" sz="2000" dirty="0" smtClean="0"/>
              <a:t>iglesia.</a:t>
            </a:r>
            <a:br>
              <a:rPr lang="es-ES" sz="2000" dirty="0" smtClean="0"/>
            </a:br>
            <a:r>
              <a:rPr lang="es-ES" sz="2000" dirty="0" smtClean="0"/>
              <a:t>Ser </a:t>
            </a:r>
            <a:r>
              <a:rPr lang="es-ES" sz="2000" dirty="0"/>
              <a:t>salvos y estar en la iglesia </a:t>
            </a:r>
            <a:r>
              <a:rPr lang="es-ES" sz="2000" dirty="0" smtClean="0"/>
              <a:t>es </a:t>
            </a:r>
            <a:r>
              <a:rPr lang="es-ES" sz="2000" dirty="0"/>
              <a:t>la misma cosa.</a:t>
            </a:r>
            <a:endParaRPr lang="en-US" altLang="es-ES" sz="2000" dirty="0"/>
          </a:p>
        </p:txBody>
      </p:sp>
    </p:spTree>
    <p:extLst>
      <p:ext uri="{BB962C8B-B14F-4D97-AF65-F5344CB8AC3E}">
        <p14:creationId xmlns:p14="http://schemas.microsoft.com/office/powerpoint/2010/main" xmlns="" val="2727089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914400" y="2057400"/>
            <a:ext cx="7329487" cy="3363602"/>
          </a:xfrm>
          <a:prstGeom prst="rect">
            <a:avLst/>
          </a:prstGeom>
          <a:noFill/>
          <a:ln w="9525">
            <a:noFill/>
            <a:miter lim="800000"/>
            <a:headEnd/>
            <a:tailEnd/>
          </a:ln>
        </p:spPr>
      </p:pic>
      <p:sp>
        <p:nvSpPr>
          <p:cNvPr id="10243" name="Rectangle 2"/>
          <p:cNvSpPr>
            <a:spLocks noChangeArrowheads="1"/>
          </p:cNvSpPr>
          <p:nvPr/>
        </p:nvSpPr>
        <p:spPr bwMode="auto">
          <a:xfrm>
            <a:off x="914400" y="609600"/>
            <a:ext cx="7620000" cy="5709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a:defRPr>
            </a:lvl1pPr>
            <a:lvl2pPr marL="742950" indent="-285750" eaLnBrk="0" hangingPunct="0">
              <a:defRPr sz="2400">
                <a:solidFill>
                  <a:schemeClr val="tx1"/>
                </a:solidFill>
                <a:latin typeface="Times New Roman"/>
              </a:defRPr>
            </a:lvl2pPr>
            <a:lvl3pPr marL="1143000" indent="-228600" eaLnBrk="0" hangingPunct="0">
              <a:defRPr sz="2400">
                <a:solidFill>
                  <a:schemeClr val="tx1"/>
                </a:solidFill>
                <a:latin typeface="Times New Roman"/>
              </a:defRPr>
            </a:lvl3pPr>
            <a:lvl4pPr marL="1600200" indent="-228600" eaLnBrk="0" hangingPunct="0">
              <a:defRPr sz="2400">
                <a:solidFill>
                  <a:schemeClr val="tx1"/>
                </a:solidFill>
                <a:latin typeface="Times New Roman"/>
              </a:defRPr>
            </a:lvl4pPr>
            <a:lvl5pPr marL="2057400" indent="-228600" eaLnBrk="0" hangingPunct="0">
              <a:defRPr sz="2400">
                <a:solidFill>
                  <a:schemeClr val="tx1"/>
                </a:solidFill>
                <a:latin typeface="Times New Roman"/>
              </a:defRPr>
            </a:lvl5pPr>
            <a:lvl6pPr marL="2514600" indent="-228600" eaLnBrk="0" fontAlgn="base" hangingPunct="0">
              <a:spcBef>
                <a:spcPct val="0"/>
              </a:spcBef>
              <a:spcAft>
                <a:spcPct val="0"/>
              </a:spcAft>
              <a:defRPr sz="2400">
                <a:solidFill>
                  <a:schemeClr val="tx1"/>
                </a:solidFill>
                <a:latin typeface="Times New Roman"/>
              </a:defRPr>
            </a:lvl6pPr>
            <a:lvl7pPr marL="2971800" indent="-228600" eaLnBrk="0" fontAlgn="base" hangingPunct="0">
              <a:spcBef>
                <a:spcPct val="0"/>
              </a:spcBef>
              <a:spcAft>
                <a:spcPct val="0"/>
              </a:spcAft>
              <a:defRPr sz="2400">
                <a:solidFill>
                  <a:schemeClr val="tx1"/>
                </a:solidFill>
                <a:latin typeface="Times New Roman"/>
              </a:defRPr>
            </a:lvl7pPr>
            <a:lvl8pPr marL="3429000" indent="-228600" eaLnBrk="0" fontAlgn="base" hangingPunct="0">
              <a:spcBef>
                <a:spcPct val="0"/>
              </a:spcBef>
              <a:spcAft>
                <a:spcPct val="0"/>
              </a:spcAft>
              <a:defRPr sz="2400">
                <a:solidFill>
                  <a:schemeClr val="tx1"/>
                </a:solidFill>
                <a:latin typeface="Times New Roman"/>
              </a:defRPr>
            </a:lvl8pPr>
            <a:lvl9pPr marL="3886200" indent="-228600" eaLnBrk="0" fontAlgn="base" hangingPunct="0">
              <a:spcBef>
                <a:spcPct val="0"/>
              </a:spcBef>
              <a:spcAft>
                <a:spcPct val="0"/>
              </a:spcAft>
              <a:defRPr sz="2400">
                <a:solidFill>
                  <a:schemeClr val="tx1"/>
                </a:solidFill>
                <a:latin typeface="Times New Roman"/>
              </a:defRPr>
            </a:lvl9pPr>
          </a:lstStyle>
          <a:p>
            <a:pPr eaLnBrk="1" hangingPunct="1">
              <a:spcBef>
                <a:spcPct val="50000"/>
              </a:spcBef>
            </a:pPr>
            <a:r>
              <a:rPr lang="es-ES" sz="2000" dirty="0"/>
              <a:t>Efesios </a:t>
            </a:r>
            <a:r>
              <a:rPr lang="es-ES" sz="2000" dirty="0" smtClean="0"/>
              <a:t>5:23</a:t>
            </a:r>
            <a:endParaRPr lang="en-US" altLang="es-ES" sz="2000" dirty="0" smtClean="0"/>
          </a:p>
          <a:p>
            <a:pPr eaLnBrk="1" hangingPunct="1">
              <a:spcBef>
                <a:spcPct val="50000"/>
              </a:spcBef>
            </a:pPr>
            <a:r>
              <a:rPr lang="es-ES" sz="1800" dirty="0" smtClean="0"/>
              <a:t>porque </a:t>
            </a:r>
            <a:r>
              <a:rPr lang="es-ES" sz="1800" dirty="0"/>
              <a:t>el esposo es cabeza de la mujer, </a:t>
            </a:r>
            <a:r>
              <a:rPr lang="es-ES" dirty="0">
                <a:solidFill>
                  <a:srgbClr val="FF0000"/>
                </a:solidFill>
              </a:rPr>
              <a:t>así como Cristo es cabeza de la iglesia, la cual es su cuerpo, y él es su Salvador.</a:t>
            </a:r>
          </a:p>
          <a:p>
            <a:pPr eaLnBrk="1" hangingPunct="1">
              <a:spcBef>
                <a:spcPct val="50000"/>
              </a:spcBef>
            </a:pPr>
            <a:endParaRPr lang="en-US" altLang="es-ES" sz="14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eaLnBrk="1" hangingPunct="1">
              <a:spcBef>
                <a:spcPct val="50000"/>
              </a:spcBef>
            </a:pPr>
            <a:endParaRPr lang="en-US" altLang="es-ES" sz="2000" dirty="0"/>
          </a:p>
          <a:p>
            <a:pPr lvl="1" eaLnBrk="1" hangingPunct="1">
              <a:spcBef>
                <a:spcPct val="50000"/>
              </a:spcBef>
            </a:pPr>
            <a:r>
              <a:rPr lang="es-ES" dirty="0"/>
              <a:t>La iglesia y el cuerpo de Cristo son la misma cosa</a:t>
            </a:r>
            <a:r>
              <a:rPr lang="en-US" altLang="es-ES" dirty="0" smtClean="0"/>
              <a:t>.</a:t>
            </a:r>
            <a:r>
              <a:rPr lang="en-US" altLang="es-ES" sz="2000" dirty="0"/>
              <a:t/>
            </a:r>
            <a:br>
              <a:rPr lang="en-US" altLang="es-ES" sz="2000" dirty="0"/>
            </a:br>
            <a:r>
              <a:rPr lang="en-US" altLang="es-ES" sz="1800" dirty="0" smtClean="0"/>
              <a:t>(</a:t>
            </a:r>
            <a:r>
              <a:rPr lang="es-ES" sz="1800" dirty="0"/>
              <a:t>Colosenses </a:t>
            </a:r>
            <a:r>
              <a:rPr lang="es-ES" sz="1800" dirty="0" smtClean="0"/>
              <a:t>1:24</a:t>
            </a:r>
            <a:r>
              <a:rPr lang="en-US" altLang="es-ES" sz="1800" dirty="0" smtClean="0"/>
              <a:t>)</a:t>
            </a:r>
            <a:endParaRPr lang="en-US" altLang="es-ES" sz="1800" dirty="0"/>
          </a:p>
        </p:txBody>
      </p:sp>
    </p:spTree>
    <p:extLst>
      <p:ext uri="{BB962C8B-B14F-4D97-AF65-F5344CB8AC3E}">
        <p14:creationId xmlns:p14="http://schemas.microsoft.com/office/powerpoint/2010/main" xmlns="" val="2725250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5400</TotalTime>
  <Words>1606</Words>
  <Application>Microsoft Office PowerPoint</Application>
  <PresentationFormat>On-screen Show (4:3)</PresentationFormat>
  <Paragraphs>253</Paragraphs>
  <Slides>48</Slides>
  <Notes>0</Notes>
  <HiddenSlides>0</HiddenSlides>
  <MMClips>0</MMClips>
  <ScaleCrop>false</ScaleCrop>
  <HeadingPairs>
    <vt:vector size="4" baseType="variant">
      <vt:variant>
        <vt:lpstr>Theme</vt:lpstr>
      </vt:variant>
      <vt:variant>
        <vt:i4>5</vt:i4>
      </vt:variant>
      <vt:variant>
        <vt:lpstr>Slide Titles</vt:lpstr>
      </vt:variant>
      <vt:variant>
        <vt:i4>48</vt:i4>
      </vt:variant>
    </vt:vector>
  </HeadingPairs>
  <TitlesOfParts>
    <vt:vector size="53" baseType="lpstr">
      <vt:lpstr>Office Theme</vt:lpstr>
      <vt:lpstr>1_Default Design</vt:lpstr>
      <vt:lpstr>2_Default Design</vt:lpstr>
      <vt:lpstr>3_Default Design</vt:lpstr>
      <vt:lpstr>4_Default Design</vt:lpstr>
      <vt:lpstr>EL PLAN DE SALVACIÓN DE DIOS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PLAN DE SALVACIÓN DE DIOS</dc:title>
  <dc:creator>Lou New</dc:creator>
  <cp:lastModifiedBy>User</cp:lastModifiedBy>
  <cp:revision>252</cp:revision>
  <dcterms:created xsi:type="dcterms:W3CDTF">2015-09-22T02:12:31Z</dcterms:created>
  <dcterms:modified xsi:type="dcterms:W3CDTF">2015-11-22T01:13:05Z</dcterms:modified>
</cp:coreProperties>
</file>